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8" r:id="rId2"/>
    <p:sldId id="290" r:id="rId3"/>
    <p:sldId id="266" r:id="rId4"/>
    <p:sldId id="264" r:id="rId5"/>
    <p:sldId id="289" r:id="rId6"/>
    <p:sldId id="272" r:id="rId7"/>
    <p:sldId id="288" r:id="rId8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00FF"/>
    <a:srgbClr val="5E636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8" d="100"/>
          <a:sy n="68" d="100"/>
        </p:scale>
        <p:origin x="-1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34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-80" charset="-128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-80" charset="-128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-80" charset="-128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-80" charset="-128"/>
                <a:cs typeface="+mn-cs"/>
              </a:defRPr>
            </a:lvl1pPr>
          </a:lstStyle>
          <a:p>
            <a:pPr>
              <a:defRPr/>
            </a:pPr>
            <a:fld id="{8EB82E8B-8F06-4390-A6B1-1F80771D029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-80" charset="-128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-80" charset="-128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 smtClean="0"/>
              <a:t>Click to edit Master text styles</a:t>
            </a:r>
          </a:p>
          <a:p>
            <a:pPr lvl="1"/>
            <a:r>
              <a:rPr lang="sv-SE" noProof="0" smtClean="0"/>
              <a:t>Second level</a:t>
            </a:r>
          </a:p>
          <a:p>
            <a:pPr lvl="2"/>
            <a:r>
              <a:rPr lang="sv-SE" noProof="0" smtClean="0"/>
              <a:t>Third level</a:t>
            </a:r>
          </a:p>
          <a:p>
            <a:pPr lvl="3"/>
            <a:r>
              <a:rPr lang="sv-SE" noProof="0" smtClean="0"/>
              <a:t>Fourth level</a:t>
            </a:r>
          </a:p>
          <a:p>
            <a:pPr lvl="4"/>
            <a:r>
              <a:rPr lang="sv-SE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-80" charset="-128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-80" charset="-128"/>
                <a:cs typeface="+mn-cs"/>
              </a:defRPr>
            </a:lvl1pPr>
          </a:lstStyle>
          <a:p>
            <a:pPr>
              <a:defRPr/>
            </a:pPr>
            <a:fld id="{989B49FB-0AEB-4FE3-A43D-A359948110B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80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8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8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8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8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Platshållare för bildobjekt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9458" name="Platshållare för anteckninga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sv-SE" smtClean="0">
                <a:ea typeface="ＭＳ Ｐゴシック" pitchFamily="34" charset="-128"/>
              </a:rPr>
              <a:t>Preventivt arbetssätt är ett av områdena i överenskommelsen.</a:t>
            </a:r>
          </a:p>
        </p:txBody>
      </p:sp>
      <p:sp>
        <p:nvSpPr>
          <p:cNvPr id="19459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1DA3E3-1083-4495-A787-79E8F1F4C1FB}" type="slidenum">
              <a:rPr lang="sv-SE" smtClean="0">
                <a:ea typeface="ＭＳ Ｐゴシック" pitchFamily="34" charset="-128"/>
              </a:rPr>
              <a:pPr/>
              <a:t>1</a:t>
            </a:fld>
            <a:endParaRPr lang="sv-SE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EF0483-0974-4739-93FC-471647D7B2C2}" type="slidenum">
              <a:rPr lang="sv-SE" smtClean="0">
                <a:ea typeface="ＭＳ Ｐゴシック" pitchFamily="34" charset="-128"/>
              </a:rPr>
              <a:pPr/>
              <a:t>3</a:t>
            </a:fld>
            <a:endParaRPr lang="sv-SE" smtClean="0">
              <a:ea typeface="ＭＳ Ｐゴシック" pitchFamily="34" charset="-128"/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sv-SE" smtClean="0">
                <a:ea typeface="ＭＳ Ｐゴシック" pitchFamily="34" charset="-128"/>
              </a:rPr>
              <a:t>Systematiskt arbetssätt</a:t>
            </a:r>
          </a:p>
          <a:p>
            <a:pPr eaLnBrk="1" hangingPunct="1"/>
            <a:r>
              <a:rPr lang="sv-SE" smtClean="0">
                <a:ea typeface="ＭＳ Ｐゴシック" pitchFamily="34" charset="-128"/>
              </a:rPr>
              <a:t>Lika för alla – alla över 65 ska få en evidensbaserad riskbedömning </a:t>
            </a:r>
          </a:p>
          <a:p>
            <a:pPr eaLnBrk="1" hangingPunct="1"/>
            <a:r>
              <a:rPr lang="sv-SE" smtClean="0">
                <a:ea typeface="ＭＳ Ｐゴシック" pitchFamily="34" charset="-128"/>
              </a:rPr>
              <a:t>Ju mer ni stoppar in desto mer kan ni få ut.</a:t>
            </a:r>
          </a:p>
          <a:p>
            <a:pPr eaLnBrk="1" hangingPunct="1"/>
            <a:r>
              <a:rPr lang="sv-SE" smtClean="0">
                <a:ea typeface="ＭＳ Ｐゴシック" pitchFamily="34" charset="-128"/>
              </a:rPr>
              <a:t>Utveckla nya förebyggande arbetssätt som ökar möjligheten till bästa möjliga vård och omsorg oavsett vem som tillhandahåller den. </a:t>
            </a:r>
          </a:p>
          <a:p>
            <a:pPr eaLnBrk="1" hangingPunct="1"/>
            <a:r>
              <a:rPr lang="sv-SE" smtClean="0">
                <a:ea typeface="ＭＳ Ｐゴシック" pitchFamily="34" charset="-128"/>
              </a:rPr>
              <a:t>Nationell kunskapsbank</a:t>
            </a:r>
          </a:p>
          <a:p>
            <a:pPr eaLnBrk="1" hangingPunct="1"/>
            <a:endParaRPr lang="sv-SE" smtClean="0">
              <a:ea typeface="ＭＳ Ｐゴシック" pitchFamily="34" charset="-128"/>
            </a:endParaRPr>
          </a:p>
          <a:p>
            <a:pPr eaLnBrk="1" hangingPunct="1"/>
            <a:endParaRPr lang="sv-SE" smtClean="0">
              <a:ea typeface="ＭＳ Ｐゴシック" pitchFamily="34" charset="-128"/>
            </a:endParaRPr>
          </a:p>
          <a:p>
            <a:pPr eaLnBrk="1" hangingPunct="1"/>
            <a:r>
              <a:rPr lang="sv-SE" smtClean="0">
                <a:ea typeface="ＭＳ Ｐゴシック" pitchFamily="34" charset="-128"/>
              </a:rPr>
              <a:t>Patienten kommer hem i bättre skick. En del i att undvika återinläggningar.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Platshållare för bildobjekt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3554" name="Platshållare för anteckninga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smtClean="0">
              <a:ea typeface="ＭＳ Ｐゴシック" pitchFamily="34" charset="-128"/>
            </a:endParaRPr>
          </a:p>
        </p:txBody>
      </p:sp>
      <p:sp>
        <p:nvSpPr>
          <p:cNvPr id="23555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01B62B-EA6C-484F-BDEB-81C46C7DE7C2}" type="slidenum">
              <a:rPr lang="sv-SE" smtClean="0">
                <a:ea typeface="ＭＳ Ｐゴシック" pitchFamily="34" charset="-128"/>
              </a:rPr>
              <a:pPr/>
              <a:t>4</a:t>
            </a:fld>
            <a:endParaRPr lang="sv-SE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Platshållare för bildobjekt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7650" name="Platshållare för anteckninga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sv-SE" smtClean="0">
                <a:ea typeface="ＭＳ Ｐゴシック" pitchFamily="34" charset="-128"/>
              </a:rPr>
              <a:t>Handlingsplan SÄBO Östersund</a:t>
            </a:r>
          </a:p>
        </p:txBody>
      </p:sp>
      <p:sp>
        <p:nvSpPr>
          <p:cNvPr id="27651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733FBB-3C18-4C64-BE36-A2EE2287D4C7}" type="slidenum">
              <a:rPr lang="sv-SE" smtClean="0">
                <a:ea typeface="ＭＳ Ｐゴシック" pitchFamily="34" charset="-128"/>
              </a:rPr>
              <a:pPr/>
              <a:t>6</a:t>
            </a:fld>
            <a:endParaRPr lang="sv-SE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9361DE-9921-497E-8E08-08BDE61D95D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CA611-B2E6-4AB6-8C64-7A4DA153BDC3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01375-A456-42CC-9ADC-98CD74777BC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28A5D-DCD7-4E4D-9417-47025A0B9FB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AE70F-E362-4B4F-89CD-6B4D3A9D729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3C909-A367-4170-858E-614019C5BB9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A9D1B2-9585-4986-8F54-48D760D1345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8FF034-79E1-4D53-89A2-2451A768967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8DB25B-F1AF-4BB8-A1F9-0AA6EC7C86D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FE7B5E-E1B8-4998-851D-DABBB7AF8AC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AC5E2-7CD7-485D-8356-02ADAE5FC59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ea typeface="ＭＳ Ｐゴシック" pitchFamily="-80" charset="-128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ea typeface="ＭＳ Ｐゴシック" pitchFamily="-80" charset="-128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ea typeface="ＭＳ Ｐゴシック" pitchFamily="-80" charset="-128"/>
                <a:cs typeface="+mn-cs"/>
              </a:defRPr>
            </a:lvl1pPr>
          </a:lstStyle>
          <a:p>
            <a:pPr>
              <a:defRPr/>
            </a:pPr>
            <a:fld id="{267A6DCB-1653-4E7F-81EE-CA80EF1849B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8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8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8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8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8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8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8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8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psd.s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sv-SE" sz="4400" b="1" smtClean="0"/>
              <a:t>BPSD registret</a:t>
            </a:r>
            <a:r>
              <a:rPr lang="sv-SE" smtClean="0"/>
              <a:t/>
            </a:r>
            <a:br>
              <a:rPr lang="sv-SE" smtClean="0"/>
            </a:br>
            <a:endParaRPr lang="sv-SE" smtClean="0"/>
          </a:p>
          <a:p>
            <a:pPr algn="ctr" eaLnBrk="1" hangingPunct="1">
              <a:buFontTx/>
              <a:buNone/>
            </a:pPr>
            <a:r>
              <a:rPr lang="sv-SE" smtClean="0"/>
              <a:t>en metod att nå framgång</a:t>
            </a:r>
            <a:endParaRPr lang="sv-SE" sz="2000" smtClean="0"/>
          </a:p>
          <a:p>
            <a:pPr eaLnBrk="1" hangingPunct="1">
              <a:buFontTx/>
              <a:buNone/>
            </a:pPr>
            <a:endParaRPr lang="sv-SE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b="1" smtClean="0"/>
              <a:t>BPSD registret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mtClean="0"/>
              <a:t>Kvalitetsregister</a:t>
            </a:r>
          </a:p>
          <a:p>
            <a:r>
              <a:rPr lang="sv-SE" smtClean="0"/>
              <a:t>Bättre liv för sjuka äldre</a:t>
            </a:r>
          </a:p>
          <a:p>
            <a:r>
              <a:rPr lang="sv-SE" smtClean="0"/>
              <a:t>Bland annat till god demensvård</a:t>
            </a:r>
          </a:p>
          <a:p>
            <a:pPr>
              <a:buFontTx/>
              <a:buNone/>
            </a:pPr>
            <a:endParaRPr lang="sv-SE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/>
          <a:lstStyle/>
          <a:p>
            <a:pPr eaLnBrk="1" hangingPunct="1"/>
            <a:r>
              <a:rPr lang="sv-SE" b="1" smtClean="0"/>
              <a:t/>
            </a:r>
            <a:br>
              <a:rPr lang="sv-SE" b="1" smtClean="0"/>
            </a:br>
            <a:r>
              <a:rPr lang="sv-SE" b="1" smtClean="0"/>
              <a:t>BPSD utbildning Jämtland</a:t>
            </a:r>
            <a:r>
              <a:rPr lang="sv-SE" sz="4000" smtClean="0"/>
              <a:t> </a:t>
            </a:r>
            <a:r>
              <a:rPr lang="sv-SE" sz="4000" b="1" smtClean="0"/>
              <a:t/>
            </a:r>
            <a:br>
              <a:rPr lang="sv-SE" sz="4000" b="1" smtClean="0"/>
            </a:br>
            <a:endParaRPr lang="en-US" sz="4000" b="1" smtClean="0"/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319588"/>
          </a:xfrm>
        </p:spPr>
        <p:txBody>
          <a:bodyPr>
            <a:normAutofit/>
          </a:bodyPr>
          <a:lstStyle/>
          <a:p>
            <a:r>
              <a:rPr lang="sv-SE" smtClean="0"/>
              <a:t>Maj 2012 Certifierad utbildning i Malmö</a:t>
            </a:r>
          </a:p>
          <a:p>
            <a:r>
              <a:rPr lang="sv-SE" smtClean="0"/>
              <a:t>Utbilda BPSD team i samtliga särskilda boenden i Jämtland</a:t>
            </a:r>
          </a:p>
          <a:p>
            <a:r>
              <a:rPr lang="sv-SE" smtClean="0"/>
              <a:t>72 särskilda boenden med 6-75 platser i 8 kommuner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sv-SE" sz="3600" smtClean="0"/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b="1" smtClean="0"/>
              <a:t>BPSD utbildning Jämtland</a:t>
            </a:r>
          </a:p>
        </p:txBody>
      </p:sp>
      <p:sp>
        <p:nvSpPr>
          <p:cNvPr id="22530" name="Platshållare för innehåll 2"/>
          <p:cNvSpPr>
            <a:spLocks noGrp="1"/>
          </p:cNvSpPr>
          <p:nvPr>
            <p:ph idx="1"/>
          </p:nvPr>
        </p:nvSpPr>
        <p:spPr>
          <a:xfrm>
            <a:off x="755650" y="1773238"/>
            <a:ext cx="8137525" cy="4114800"/>
          </a:xfrm>
        </p:spPr>
        <p:txBody>
          <a:bodyPr/>
          <a:lstStyle/>
          <a:p>
            <a:r>
              <a:rPr lang="sv-SE" smtClean="0"/>
              <a:t>28-29 augusti 2012 första BPSD teamutbildningen</a:t>
            </a:r>
          </a:p>
          <a:p>
            <a:r>
              <a:rPr lang="sv-SE" smtClean="0"/>
              <a:t>Juni 2013, 67 team utbildade (289 personer)</a:t>
            </a:r>
          </a:p>
          <a:p>
            <a:r>
              <a:rPr lang="sv-SE" smtClean="0"/>
              <a:t>Augusti 341 registreringar i länet</a:t>
            </a:r>
          </a:p>
          <a:p>
            <a:pPr eaLnBrk="1" hangingPunct="1"/>
            <a:endParaRPr lang="sv-SE" smtClean="0"/>
          </a:p>
          <a:p>
            <a:pPr eaLnBrk="1" hangingPunct="1">
              <a:buFontTx/>
              <a:buNone/>
            </a:pPr>
            <a:endParaRPr lang="sv-SE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b="1" smtClean="0"/>
              <a:t>BPSD utbildning Jämtland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v-SE" sz="2800" smtClean="0"/>
              <a:t>Demenssjukdomar </a:t>
            </a:r>
          </a:p>
          <a:p>
            <a:pPr>
              <a:lnSpc>
                <a:spcPct val="80000"/>
              </a:lnSpc>
            </a:pPr>
            <a:r>
              <a:rPr lang="sv-SE" sz="2800" smtClean="0"/>
              <a:t>BPSD </a:t>
            </a:r>
          </a:p>
          <a:p>
            <a:pPr>
              <a:lnSpc>
                <a:spcPct val="80000"/>
              </a:lnSpc>
            </a:pPr>
            <a:r>
              <a:rPr lang="sv-SE" sz="2800" smtClean="0"/>
              <a:t>Kvalitetsregister </a:t>
            </a:r>
          </a:p>
          <a:p>
            <a:pPr>
              <a:lnSpc>
                <a:spcPct val="80000"/>
              </a:lnSpc>
            </a:pPr>
            <a:r>
              <a:rPr lang="sv-SE" sz="2800" smtClean="0"/>
              <a:t>NPI skala </a:t>
            </a:r>
          </a:p>
          <a:p>
            <a:pPr>
              <a:lnSpc>
                <a:spcPct val="80000"/>
              </a:lnSpc>
            </a:pPr>
            <a:r>
              <a:rPr lang="sv-SE" sz="2800" smtClean="0"/>
              <a:t>Registrering</a:t>
            </a:r>
          </a:p>
          <a:p>
            <a:pPr>
              <a:lnSpc>
                <a:spcPct val="80000"/>
              </a:lnSpc>
            </a:pPr>
            <a:r>
              <a:rPr lang="sv-SE" sz="2800" smtClean="0"/>
              <a:t>Att arbeta i BPSD registret</a:t>
            </a:r>
          </a:p>
          <a:p>
            <a:pPr>
              <a:lnSpc>
                <a:spcPct val="80000"/>
              </a:lnSpc>
            </a:pPr>
            <a:r>
              <a:rPr lang="sv-SE" sz="2800" smtClean="0"/>
              <a:t>Implementering</a:t>
            </a:r>
          </a:p>
          <a:p>
            <a:pPr>
              <a:lnSpc>
                <a:spcPct val="80000"/>
              </a:lnSpc>
            </a:pPr>
            <a:r>
              <a:rPr lang="sv-SE" sz="2800" smtClean="0"/>
              <a:t>Nationella riktlinjer </a:t>
            </a:r>
          </a:p>
          <a:p>
            <a:pPr>
              <a:lnSpc>
                <a:spcPct val="80000"/>
              </a:lnSpc>
            </a:pPr>
            <a:r>
              <a:rPr lang="sv-SE" sz="2800" smtClean="0"/>
              <a:t>Handlingsplan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z="4000" b="1" smtClean="0"/>
              <a:t>BPSD utbildning Jämtland</a:t>
            </a:r>
            <a:br>
              <a:rPr lang="sv-SE" sz="4000" b="1" smtClean="0"/>
            </a:br>
            <a:r>
              <a:rPr lang="sv-SE" sz="4000" b="1" smtClean="0"/>
              <a:t>Återträff positiva erfarenheter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sv-SE" b="1" smtClean="0"/>
              <a:t> </a:t>
            </a:r>
            <a:r>
              <a:rPr lang="sv-SE" sz="2400" smtClean="0"/>
              <a:t>Förändrat tankesätt </a:t>
            </a:r>
          </a:p>
          <a:p>
            <a:pPr marL="0" indent="0"/>
            <a:r>
              <a:rPr lang="sv-SE" sz="2400" smtClean="0"/>
              <a:t> Fler diagnostiseringar </a:t>
            </a:r>
          </a:p>
          <a:p>
            <a:pPr marL="0" indent="0"/>
            <a:r>
              <a:rPr lang="sv-SE" sz="2400" smtClean="0"/>
              <a:t> Färre vid behovsläkmedel</a:t>
            </a:r>
          </a:p>
          <a:p>
            <a:pPr marL="0" indent="0"/>
            <a:r>
              <a:rPr lang="sv-SE" sz="2400" smtClean="0"/>
              <a:t> Medvetandegörande hos personalen</a:t>
            </a:r>
          </a:p>
          <a:p>
            <a:pPr marL="0" indent="0"/>
            <a:r>
              <a:rPr lang="sv-SE" sz="2400" smtClean="0"/>
              <a:t> Tydliggörande hos läkare</a:t>
            </a:r>
          </a:p>
          <a:p>
            <a:pPr marL="0" indent="0"/>
            <a:r>
              <a:rPr lang="sv-SE" sz="2400" smtClean="0"/>
              <a:t> Reflektionsgrupper efter webbutbildning</a:t>
            </a:r>
          </a:p>
          <a:p>
            <a:pPr marL="0" indent="0"/>
            <a:r>
              <a:rPr lang="sv-SE" sz="2400" smtClean="0"/>
              <a:t> Det blir lättare ju fler skattningar som görs</a:t>
            </a:r>
            <a:endParaRPr lang="sv-SE" sz="8000" smtClean="0"/>
          </a:p>
          <a:p>
            <a:pPr marL="0" indent="0" eaLnBrk="1" hangingPunct="1"/>
            <a:endParaRPr lang="sv-SE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b="1" smtClean="0"/>
              <a:t>BPSD utbildning Jämtland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smtClean="0"/>
              <a:t>Fakta och information på </a:t>
            </a:r>
            <a:r>
              <a:rPr lang="sv-SE" smtClean="0">
                <a:hlinkClick r:id="rId2"/>
              </a:rPr>
              <a:t>www.bpsd.se</a:t>
            </a:r>
            <a:endParaRPr lang="sv-SE" smtClean="0"/>
          </a:p>
          <a:p>
            <a:r>
              <a:rPr lang="sv-SE" smtClean="0"/>
              <a:t>birgitta.olofsson@regionjamtland.se</a:t>
            </a:r>
          </a:p>
          <a:p>
            <a:r>
              <a:rPr lang="sv-SE" smtClean="0"/>
              <a:t>chatarina.eriksson@regionjamtland.se</a:t>
            </a:r>
          </a:p>
          <a:p>
            <a:endParaRPr lang="sv-SE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4">
      <a:dk1>
        <a:srgbClr val="5E6367"/>
      </a:dk1>
      <a:lt1>
        <a:srgbClr val="FFFFFF"/>
      </a:lt1>
      <a:dk2>
        <a:srgbClr val="5E6368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4F5357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8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5E6367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4F5357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5E6367"/>
        </a:dk1>
        <a:lt1>
          <a:srgbClr val="FFFFFF"/>
        </a:lt1>
        <a:dk2>
          <a:srgbClr val="5E6368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4F5357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406</TotalTime>
  <Words>202</Words>
  <Application>Microsoft Office PowerPoint</Application>
  <PresentationFormat>Bildspel på skärmen (4:3)</PresentationFormat>
  <Paragraphs>51</Paragraphs>
  <Slides>7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1" baseType="lpstr">
      <vt:lpstr>Arial</vt:lpstr>
      <vt:lpstr>ＭＳ Ｐゴシック</vt:lpstr>
      <vt:lpstr>Wingdings</vt:lpstr>
      <vt:lpstr>Blank Presentation</vt:lpstr>
      <vt:lpstr>Bild 1</vt:lpstr>
      <vt:lpstr>BPSD registret</vt:lpstr>
      <vt:lpstr> BPSD utbildning Jämtland  </vt:lpstr>
      <vt:lpstr>BPSD utbildning Jämtland</vt:lpstr>
      <vt:lpstr>BPSD utbildning Jämtland</vt:lpstr>
      <vt:lpstr>BPSD utbildning Jämtland Återträff positiva erfarenheter</vt:lpstr>
      <vt:lpstr>BPSD utbildning Jämtland</vt:lpstr>
    </vt:vector>
  </TitlesOfParts>
  <Company>Regionförbundet Jämtlands län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Powerpointens titel</dc:title>
  <dc:creator>Maria Niles-Sundby</dc:creator>
  <cp:lastModifiedBy>krse</cp:lastModifiedBy>
  <cp:revision>31</cp:revision>
  <dcterms:created xsi:type="dcterms:W3CDTF">2011-05-10T22:30:27Z</dcterms:created>
  <dcterms:modified xsi:type="dcterms:W3CDTF">2013-09-05T06:42:52Z</dcterms:modified>
</cp:coreProperties>
</file>