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1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68" r:id="rId4"/>
    <p:sldId id="269" r:id="rId5"/>
    <p:sldId id="270" r:id="rId6"/>
    <p:sldId id="265" r:id="rId7"/>
    <p:sldId id="257" r:id="rId8"/>
    <p:sldId id="261" r:id="rId9"/>
    <p:sldId id="262" r:id="rId10"/>
    <p:sldId id="263" r:id="rId11"/>
  </p:sldIdLst>
  <p:sldSz cx="9144000" cy="6858000" type="screen4x3"/>
  <p:notesSz cx="6743700" cy="9875838"/>
  <p:embeddedFontLst>
    <p:embeddedFont>
      <p:font typeface="Verdana" pitchFamily="34" charset="0"/>
      <p:regular r:id="rId14"/>
      <p:bold r:id="rId15"/>
      <p:italic r:id="rId16"/>
      <p:boldItalic r:id="rId17"/>
    </p:embeddedFont>
    <p:embeddedFont>
      <p:font typeface="ＭＳ Ｐゴシック" pitchFamily="34" charset="-128"/>
      <p:regular r:id="rId18"/>
    </p:embeddedFont>
    <p:embeddedFont>
      <p:font typeface="Calibri" pitchFamily="34" charset="0"/>
      <p:regular r:id="rId19"/>
      <p:bold r:id="rId20"/>
      <p:italic r:id="rId21"/>
      <p:boldItalic r:id="rId22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981E32"/>
    <a:srgbClr val="333333"/>
    <a:srgbClr val="DDDDDD"/>
    <a:srgbClr val="292929"/>
    <a:srgbClr val="000000"/>
    <a:srgbClr val="E2E2E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llanmörkt format 1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8034E78-7F5D-4C2E-B375-FC64B27BC917}" styleName="Mörkt forma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4660"/>
  </p:normalViewPr>
  <p:slideViewPr>
    <p:cSldViewPr>
      <p:cViewPr>
        <p:scale>
          <a:sx n="70" d="100"/>
          <a:sy n="70" d="100"/>
        </p:scale>
        <p:origin x="-2856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3111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C2E5A-BED7-46E5-AA9E-B6C2C740E8F0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3658D-4656-47A4-AE6D-BDFE7F5181E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5465F-4040-4FC8-AD80-6F112BFF65A7}" type="datetimeFigureOut">
              <a:rPr lang="sv-SE" smtClean="0"/>
              <a:pPr/>
              <a:t>2013-09-03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AE195-A9B1-46C5-9DEC-16F294287C6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ättssida till hela presentati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478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powerpoint-nyare.png"/>
          <p:cNvPicPr>
            <a:picLocks noChangeAspect="1"/>
          </p:cNvPicPr>
          <p:nvPr userDrawn="1"/>
        </p:nvPicPr>
        <p:blipFill>
          <a:blip r:embed="rId2" cstate="print"/>
          <a:srcRect b="5884"/>
          <a:stretch>
            <a:fillRect/>
          </a:stretch>
        </p:blipFill>
        <p:spPr>
          <a:xfrm>
            <a:off x="179512" y="189620"/>
            <a:ext cx="8839486" cy="4607532"/>
          </a:xfrm>
          <a:prstGeom prst="rect">
            <a:avLst/>
          </a:prstGeom>
        </p:spPr>
      </p:pic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432000" y="5112000"/>
            <a:ext cx="8280000" cy="482587"/>
          </a:xfrm>
        </p:spPr>
        <p:txBody>
          <a:bodyPr bIns="0" anchor="t"/>
          <a:lstStyle>
            <a:lvl1pPr algn="l">
              <a:defRPr sz="2800" b="1" cap="all" baseline="0"/>
            </a:lvl1pPr>
          </a:lstStyle>
          <a:p>
            <a:r>
              <a:rPr lang="sv-SE" dirty="0" smtClean="0"/>
              <a:t>Namn på presentationen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432000" y="5544000"/>
            <a:ext cx="6372248" cy="883436"/>
          </a:xfrm>
        </p:spPr>
        <p:txBody>
          <a:bodyPr lIns="0" tIns="0" rIns="0" bIns="0" anchor="t" anchorCtr="0">
            <a:noAutofit/>
          </a:bodyPr>
          <a:lstStyle>
            <a:lvl1pPr marL="0" marR="0" indent="0" algn="l" defTabSz="1800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None/>
              <a:tabLst>
                <a:tab pos="252000" algn="l"/>
              </a:tabLst>
              <a:defRPr sz="1600" cap="all" baseline="0">
                <a:solidFill>
                  <a:srgbClr val="33333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800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None/>
              <a:tabLst>
                <a:tab pos="252000" algn="l"/>
              </a:tabLst>
              <a:defRPr/>
            </a:pPr>
            <a:r>
              <a:rPr lang="sv-SE" dirty="0" smtClean="0"/>
              <a:t>eventuell underrubrik eventuell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Försättssida till nytt avsnitt -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/>
          <p:cNvSpPr>
            <a:spLocks noGrp="1"/>
          </p:cNvSpPr>
          <p:nvPr>
            <p:ph type="pic" sz="quarter" idx="10"/>
          </p:nvPr>
        </p:nvSpPr>
        <p:spPr>
          <a:xfrm>
            <a:off x="432000" y="972000"/>
            <a:ext cx="8280000" cy="3816000"/>
          </a:xfrm>
          <a:effectLst>
            <a:outerShdw blurRad="50800" dist="38100" dir="2700000" algn="tl" rotWithShape="0">
              <a:schemeClr val="bg2">
                <a:lumMod val="50000"/>
                <a:alpha val="40000"/>
              </a:schemeClr>
            </a:outerShdw>
          </a:effectLst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28" name="Platshållare för text 27"/>
          <p:cNvSpPr>
            <a:spLocks noGrp="1"/>
          </p:cNvSpPr>
          <p:nvPr>
            <p:ph type="body" sz="quarter" idx="11" hasCustomPrompt="1"/>
          </p:nvPr>
        </p:nvSpPr>
        <p:spPr>
          <a:xfrm>
            <a:off x="180000" y="72000"/>
            <a:ext cx="8568464" cy="432000"/>
          </a:xfrm>
        </p:spPr>
        <p:txBody>
          <a:bodyPr>
            <a:noAutofit/>
          </a:bodyPr>
          <a:lstStyle>
            <a:lvl1pPr>
              <a:buFontTx/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EVENTUELLT EN ÖVERGRIPANDE RUBRIK</a:t>
            </a:r>
            <a:endParaRPr lang="sv-SE" dirty="0"/>
          </a:p>
        </p:txBody>
      </p:sp>
      <p:sp>
        <p:nvSpPr>
          <p:cNvPr id="31" name="Rubrik 1"/>
          <p:cNvSpPr>
            <a:spLocks noGrp="1"/>
          </p:cNvSpPr>
          <p:nvPr>
            <p:ph type="title" hasCustomPrompt="1"/>
          </p:nvPr>
        </p:nvSpPr>
        <p:spPr>
          <a:xfrm>
            <a:off x="432000" y="5112000"/>
            <a:ext cx="8280000" cy="482587"/>
          </a:xfrm>
        </p:spPr>
        <p:txBody>
          <a:bodyPr bIns="0" anchor="t"/>
          <a:lstStyle>
            <a:lvl1pPr algn="l">
              <a:defRPr sz="2800" b="1" cap="all" baseline="0"/>
            </a:lvl1pPr>
          </a:lstStyle>
          <a:p>
            <a:r>
              <a:rPr lang="sv-SE" dirty="0" smtClean="0"/>
              <a:t>Namn på presentationen</a:t>
            </a:r>
            <a:endParaRPr lang="sv-SE" dirty="0"/>
          </a:p>
        </p:txBody>
      </p:sp>
      <p:sp>
        <p:nvSpPr>
          <p:cNvPr id="32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432000" y="5544000"/>
            <a:ext cx="6372248" cy="883436"/>
          </a:xfrm>
        </p:spPr>
        <p:txBody>
          <a:bodyPr lIns="0" tIns="0" rIns="0" bIns="0" anchor="t" anchorCtr="0">
            <a:noAutofit/>
          </a:bodyPr>
          <a:lstStyle>
            <a:lvl1pPr marL="0" marR="0" indent="0" algn="l" defTabSz="1800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None/>
              <a:tabLst>
                <a:tab pos="252000" algn="l"/>
              </a:tabLst>
              <a:defRPr sz="1600" cap="all" baseline="0">
                <a:solidFill>
                  <a:srgbClr val="33333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800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None/>
              <a:tabLst>
                <a:tab pos="252000" algn="l"/>
              </a:tabLst>
              <a:defRPr/>
            </a:pPr>
            <a:r>
              <a:rPr lang="sv-SE" dirty="0" smtClean="0"/>
              <a:t>eventuell underrubrik eventuell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-Textsida med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text 27"/>
          <p:cNvSpPr>
            <a:spLocks noGrp="1"/>
          </p:cNvSpPr>
          <p:nvPr>
            <p:ph type="body" sz="quarter" idx="12" hasCustomPrompt="1"/>
          </p:nvPr>
        </p:nvSpPr>
        <p:spPr>
          <a:xfrm>
            <a:off x="180000" y="72000"/>
            <a:ext cx="8568464" cy="432000"/>
          </a:xfrm>
        </p:spPr>
        <p:txBody>
          <a:bodyPr>
            <a:noAutofit/>
          </a:bodyPr>
          <a:lstStyle>
            <a:lvl1pPr>
              <a:buFontTx/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EVENTUELLT EN ÖVERGRIPANDE RUBRIK</a:t>
            </a:r>
            <a:endParaRPr lang="sv-SE" dirty="0"/>
          </a:p>
        </p:txBody>
      </p:sp>
      <p:sp>
        <p:nvSpPr>
          <p:cNvPr id="20" name="Platshållare för text 36"/>
          <p:cNvSpPr>
            <a:spLocks noGrp="1"/>
          </p:cNvSpPr>
          <p:nvPr>
            <p:ph type="body" sz="quarter" idx="10"/>
          </p:nvPr>
        </p:nvSpPr>
        <p:spPr>
          <a:xfrm>
            <a:off x="432000" y="2328800"/>
            <a:ext cx="6462000" cy="4124536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22" name="Platshållare för text 2"/>
          <p:cNvSpPr>
            <a:spLocks noGrp="1"/>
          </p:cNvSpPr>
          <p:nvPr>
            <p:ph type="body" idx="15" hasCustomPrompt="1"/>
          </p:nvPr>
        </p:nvSpPr>
        <p:spPr>
          <a:xfrm>
            <a:off x="432000" y="1700808"/>
            <a:ext cx="6461454" cy="360000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ts val="2500"/>
              </a:lnSpc>
              <a:buNone/>
              <a:defRPr sz="1600" cap="all" baseline="0">
                <a:solidFill>
                  <a:srgbClr val="33333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eventuell underrubrik</a:t>
            </a:r>
          </a:p>
        </p:txBody>
      </p:sp>
      <p:sp>
        <p:nvSpPr>
          <p:cNvPr id="23" name="Rubrik 1"/>
          <p:cNvSpPr>
            <a:spLocks noGrp="1"/>
          </p:cNvSpPr>
          <p:nvPr>
            <p:ph type="title" hasCustomPrompt="1"/>
          </p:nvPr>
        </p:nvSpPr>
        <p:spPr>
          <a:xfrm>
            <a:off x="432000" y="1196752"/>
            <a:ext cx="8280000" cy="482587"/>
          </a:xfrm>
        </p:spPr>
        <p:txBody>
          <a:bodyPr bIns="0" anchor="t"/>
          <a:lstStyle>
            <a:lvl1pPr algn="l">
              <a:defRPr sz="2800" b="1" cap="none" baseline="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2-Textsida med punktlista och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tshållare för text 23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1200"/>
            <a:ext cx="2585805" cy="257369"/>
          </a:xfrm>
          <a:solidFill>
            <a:srgbClr val="DDDDDD"/>
          </a:solidFill>
          <a:ln>
            <a:noFill/>
          </a:ln>
        </p:spPr>
        <p:txBody>
          <a:bodyPr wrap="none" lIns="198000" tIns="36000" rIns="54000" bIns="36000" anchor="ctr" anchorCtr="0">
            <a:spAutoFit/>
          </a:bodyPr>
          <a:lstStyle>
            <a:lvl1pPr>
              <a:lnSpc>
                <a:spcPct val="100000"/>
              </a:lnSpc>
              <a:buFontTx/>
              <a:buNone/>
              <a:tabLst>
                <a:tab pos="162000" algn="l"/>
              </a:tabLst>
              <a:defRPr sz="1200" b="0" cap="all" baseline="0">
                <a:solidFill>
                  <a:srgbClr val="981E32"/>
                </a:solidFill>
              </a:defRPr>
            </a:lvl1pPr>
          </a:lstStyle>
          <a:p>
            <a:pPr lvl="0"/>
            <a:r>
              <a:rPr lang="sv-SE" dirty="0" smtClean="0"/>
              <a:t>eventuell avsnittsrubrik</a:t>
            </a:r>
            <a:endParaRPr lang="sv-SE" dirty="0"/>
          </a:p>
        </p:txBody>
      </p:sp>
      <p:sp>
        <p:nvSpPr>
          <p:cNvPr id="21" name="Platshållare för text 27"/>
          <p:cNvSpPr>
            <a:spLocks noGrp="1"/>
          </p:cNvSpPr>
          <p:nvPr>
            <p:ph type="body" sz="quarter" idx="11" hasCustomPrompt="1"/>
          </p:nvPr>
        </p:nvSpPr>
        <p:spPr>
          <a:xfrm>
            <a:off x="180000" y="72000"/>
            <a:ext cx="8568464" cy="432000"/>
          </a:xfrm>
        </p:spPr>
        <p:txBody>
          <a:bodyPr>
            <a:noAutofit/>
          </a:bodyPr>
          <a:lstStyle>
            <a:lvl1pPr>
              <a:buFontTx/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EVENTUELLT EN ÖVERGRIPANDE RUBRIK</a:t>
            </a:r>
            <a:endParaRPr lang="sv-SE" dirty="0"/>
          </a:p>
        </p:txBody>
      </p:sp>
      <p:sp>
        <p:nvSpPr>
          <p:cNvPr id="20" name="Platshållare för text 36"/>
          <p:cNvSpPr>
            <a:spLocks noGrp="1"/>
          </p:cNvSpPr>
          <p:nvPr>
            <p:ph type="body" sz="quarter" idx="10"/>
          </p:nvPr>
        </p:nvSpPr>
        <p:spPr>
          <a:xfrm>
            <a:off x="432000" y="2328800"/>
            <a:ext cx="6462000" cy="4124536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22" name="Platshållare för text 2"/>
          <p:cNvSpPr>
            <a:spLocks noGrp="1"/>
          </p:cNvSpPr>
          <p:nvPr>
            <p:ph type="body" idx="15" hasCustomPrompt="1"/>
          </p:nvPr>
        </p:nvSpPr>
        <p:spPr>
          <a:xfrm>
            <a:off x="432000" y="1700808"/>
            <a:ext cx="6461454" cy="360000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ts val="2500"/>
              </a:lnSpc>
              <a:buNone/>
              <a:defRPr sz="1600" cap="all" baseline="0">
                <a:solidFill>
                  <a:srgbClr val="33333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eventuell underrubrik</a:t>
            </a:r>
          </a:p>
        </p:txBody>
      </p:sp>
      <p:sp>
        <p:nvSpPr>
          <p:cNvPr id="23" name="Rubrik 1"/>
          <p:cNvSpPr>
            <a:spLocks noGrp="1"/>
          </p:cNvSpPr>
          <p:nvPr>
            <p:ph type="title" hasCustomPrompt="1"/>
          </p:nvPr>
        </p:nvSpPr>
        <p:spPr>
          <a:xfrm>
            <a:off x="432000" y="1196752"/>
            <a:ext cx="8280000" cy="482587"/>
          </a:xfrm>
        </p:spPr>
        <p:txBody>
          <a:bodyPr bIns="0" anchor="t"/>
          <a:lstStyle>
            <a:lvl1pPr algn="l">
              <a:defRPr sz="2800" b="1" cap="none" baseline="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och bildsida med löptext eller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tshållare för text 36"/>
          <p:cNvSpPr>
            <a:spLocks noGrp="1"/>
          </p:cNvSpPr>
          <p:nvPr>
            <p:ph type="body" sz="quarter" idx="10"/>
          </p:nvPr>
        </p:nvSpPr>
        <p:spPr>
          <a:xfrm>
            <a:off x="432000" y="1988840"/>
            <a:ext cx="4388400" cy="4498359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1"/>
          </p:nvPr>
        </p:nvSpPr>
        <p:spPr>
          <a:xfrm>
            <a:off x="5040000" y="936000"/>
            <a:ext cx="3672000" cy="4572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1" name="Platshållare för text 27"/>
          <p:cNvSpPr>
            <a:spLocks noGrp="1"/>
          </p:cNvSpPr>
          <p:nvPr>
            <p:ph type="body" sz="quarter" idx="13" hasCustomPrompt="1"/>
          </p:nvPr>
        </p:nvSpPr>
        <p:spPr>
          <a:xfrm>
            <a:off x="180000" y="72000"/>
            <a:ext cx="8568464" cy="432000"/>
          </a:xfrm>
        </p:spPr>
        <p:txBody>
          <a:bodyPr>
            <a:noAutofit/>
          </a:bodyPr>
          <a:lstStyle>
            <a:lvl1pPr>
              <a:buFontTx/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smtClean="0"/>
              <a:t>EVENTUELLT EN ÖVERGRIPANDE RUBRIK</a:t>
            </a:r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432000" y="908720"/>
            <a:ext cx="4388400" cy="482587"/>
          </a:xfrm>
        </p:spPr>
        <p:txBody>
          <a:bodyPr bIns="0" anchor="t"/>
          <a:lstStyle>
            <a:lvl1pPr algn="l">
              <a:defRPr sz="2800" b="1" cap="none" baseline="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ningsbild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2160000" y="1620000"/>
            <a:ext cx="4824000" cy="3600000"/>
          </a:xfrm>
        </p:spPr>
        <p:txBody>
          <a:bodyPr anchor="t" anchorCtr="0"/>
          <a:lstStyle>
            <a:lvl1pPr algn="l">
              <a:lnSpc>
                <a:spcPts val="3200"/>
              </a:lnSpc>
              <a:spcBef>
                <a:spcPts val="0"/>
              </a:spcBef>
              <a:buFontTx/>
              <a:buNone/>
              <a:defRPr baseline="0"/>
            </a:lvl1pPr>
          </a:lstStyle>
          <a:p>
            <a:pPr lvl="0"/>
            <a:r>
              <a:rPr lang="sv-SE" dirty="0" smtClean="0"/>
              <a:t>Eventuell avslutningstext </a:t>
            </a:r>
          </a:p>
          <a:p>
            <a:pPr lvl="0"/>
            <a:r>
              <a:rPr lang="sv-SE" dirty="0" smtClean="0"/>
              <a:t>kanske med kontaktuppgifter eller webbhänvisningar.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4" name="Grupp 7"/>
          <p:cNvGrpSpPr/>
          <p:nvPr/>
        </p:nvGrpSpPr>
        <p:grpSpPr>
          <a:xfrm>
            <a:off x="6012160" y="-27384"/>
            <a:ext cx="3131840" cy="720080"/>
            <a:chOff x="6012160" y="-27384"/>
            <a:chExt cx="3131840" cy="720080"/>
          </a:xfrm>
        </p:grpSpPr>
        <p:pic>
          <p:nvPicPr>
            <p:cNvPr id="9" name="Bildobjekt 8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t="16974" r="81910" b="66452"/>
            <a:stretch>
              <a:fillRect/>
            </a:stretch>
          </p:blipFill>
          <p:spPr>
            <a:xfrm flipH="1">
              <a:off x="6012160" y="0"/>
              <a:ext cx="565771" cy="604307"/>
            </a:xfrm>
            <a:prstGeom prst="rect">
              <a:avLst/>
            </a:prstGeom>
          </p:spPr>
        </p:pic>
        <p:pic>
          <p:nvPicPr>
            <p:cNvPr id="10" name="Bildobjekt 9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l="77400" t="2" b="86144"/>
            <a:stretch>
              <a:fillRect/>
            </a:stretch>
          </p:blipFill>
          <p:spPr>
            <a:xfrm>
              <a:off x="8244408" y="0"/>
              <a:ext cx="899592" cy="642918"/>
            </a:xfrm>
            <a:prstGeom prst="rect">
              <a:avLst/>
            </a:prstGeom>
          </p:spPr>
        </p:pic>
        <p:pic>
          <p:nvPicPr>
            <p:cNvPr id="11" name="Bildobjekt 10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l="19899" t="13376" r="71056" b="71107"/>
            <a:stretch>
              <a:fillRect/>
            </a:stretch>
          </p:blipFill>
          <p:spPr>
            <a:xfrm>
              <a:off x="7812360" y="-27384"/>
              <a:ext cx="360040" cy="720080"/>
            </a:xfrm>
            <a:prstGeom prst="rect">
              <a:avLst/>
            </a:prstGeom>
          </p:spPr>
        </p:pic>
        <p:pic>
          <p:nvPicPr>
            <p:cNvPr id="12" name="Bildobjekt 11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l="1809" t="372" r="81910" b="86624"/>
            <a:stretch>
              <a:fillRect/>
            </a:stretch>
          </p:blipFill>
          <p:spPr>
            <a:xfrm flipH="1">
              <a:off x="7092281" y="31428"/>
              <a:ext cx="555484" cy="517252"/>
            </a:xfrm>
            <a:prstGeom prst="rect">
              <a:avLst/>
            </a:prstGeom>
          </p:spPr>
        </p:pic>
        <p:pic>
          <p:nvPicPr>
            <p:cNvPr id="15" name="Bildobjekt 14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l="68742" t="6208" r="22213" b="78865"/>
            <a:stretch>
              <a:fillRect/>
            </a:stretch>
          </p:blipFill>
          <p:spPr>
            <a:xfrm>
              <a:off x="6660232" y="-27384"/>
              <a:ext cx="360040" cy="692696"/>
            </a:xfrm>
            <a:prstGeom prst="rect">
              <a:avLst/>
            </a:prstGeom>
          </p:spPr>
        </p:pic>
      </p:grpSp>
      <p:sp>
        <p:nvSpPr>
          <p:cNvPr id="2" name="Platshållare för rubrik 1" descr="&#10;"/>
          <p:cNvSpPr>
            <a:spLocks noGrp="1"/>
          </p:cNvSpPr>
          <p:nvPr>
            <p:ph type="title"/>
          </p:nvPr>
        </p:nvSpPr>
        <p:spPr>
          <a:xfrm>
            <a:off x="468000" y="908720"/>
            <a:ext cx="8424000" cy="600164"/>
          </a:xfrm>
          <a:prstGeom prst="rect">
            <a:avLst/>
          </a:prstGeom>
        </p:spPr>
        <p:txBody>
          <a:bodyPr vert="horz" wrap="square" lIns="0" tIns="0" rIns="0" bIns="0" numCol="1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000" y="1600200"/>
            <a:ext cx="84240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-252000" algn="l" defTabSz="180000" rtl="0" eaLnBrk="1" fontAlgn="auto" latinLnBrk="0" hangingPunct="1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Char char="§"/>
              <a:tabLst>
                <a:tab pos="252000" algn="l"/>
              </a:tabLst>
              <a:defRPr/>
            </a:pPr>
            <a:r>
              <a:rPr lang="sv-SE" dirty="0" smtClean="0"/>
              <a:t>Klicka här för att skapa en punktlista Klicka här för att skapa en punktlista</a:t>
            </a:r>
          </a:p>
          <a:p>
            <a:pPr marL="0" marR="0" lvl="0" indent="-252000" algn="l" defTabSz="180000" rtl="0" eaLnBrk="1" fontAlgn="auto" latinLnBrk="0" hangingPunct="1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Char char="§"/>
              <a:tabLst>
                <a:tab pos="252000" algn="l"/>
              </a:tabLst>
              <a:defRPr/>
            </a:pPr>
            <a:r>
              <a:rPr lang="sv-SE" dirty="0" smtClean="0"/>
              <a:t>Klicka här för att skapa en punktlista</a:t>
            </a:r>
          </a:p>
          <a:p>
            <a:pPr lvl="1"/>
            <a:r>
              <a:rPr lang="sv-SE" dirty="0" smtClean="0"/>
              <a:t>Nivå två på punktlistan</a:t>
            </a:r>
          </a:p>
          <a:p>
            <a:pPr marL="540000" marR="0" lvl="1" indent="-252000" algn="l" defTabSz="3600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Wingdings" pitchFamily="2" charset="2"/>
              <a:buChar char="§"/>
              <a:tabLst>
                <a:tab pos="252000" algn="l"/>
              </a:tabLst>
              <a:defRPr/>
            </a:pPr>
            <a:r>
              <a:rPr lang="sv-SE" dirty="0" smtClean="0"/>
              <a:t>Nivå två på punktlistan</a:t>
            </a:r>
          </a:p>
          <a:p>
            <a:pPr lvl="2"/>
            <a:r>
              <a:rPr lang="sv-SE" dirty="0" smtClean="0"/>
              <a:t>Nivå tre på punktlistan</a:t>
            </a:r>
          </a:p>
          <a:p>
            <a:pPr marL="828000" marR="0" lvl="2" indent="-252000" algn="l" defTabSz="3600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 typeface="Verdana" pitchFamily="34" charset="0"/>
              <a:buChar char="–"/>
              <a:tabLst>
                <a:tab pos="252000" algn="l"/>
              </a:tabLst>
              <a:defRPr/>
            </a:pPr>
            <a:r>
              <a:rPr lang="sv-SE" dirty="0" smtClean="0"/>
              <a:t>Nivå tre på punktlistan</a:t>
            </a:r>
          </a:p>
          <a:p>
            <a:pPr lvl="3"/>
            <a:r>
              <a:rPr lang="sv-SE" dirty="0" smtClean="0"/>
              <a:t>Nivå fyra på punktlistan</a:t>
            </a:r>
          </a:p>
          <a:p>
            <a:pPr lvl="3"/>
            <a:r>
              <a:rPr lang="sv-SE" dirty="0" smtClean="0"/>
              <a:t>Nivå fyra på punktlistan</a:t>
            </a:r>
          </a:p>
          <a:p>
            <a:pPr lvl="4"/>
            <a:r>
              <a:rPr lang="sv-SE" dirty="0" smtClean="0"/>
              <a:t>Nivå fem på punktlistan</a:t>
            </a:r>
          </a:p>
          <a:p>
            <a:pPr marL="1440000" marR="0" lvl="4" indent="-252000" algn="l" defTabSz="3600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33"/>
              </a:buClr>
              <a:buSzPct val="70000"/>
              <a:buFont typeface="+mj-lt"/>
              <a:buAutoNum type="arabicParenR"/>
              <a:tabLst>
                <a:tab pos="252000" algn="l"/>
              </a:tabLst>
              <a:defRPr/>
            </a:pPr>
            <a:r>
              <a:rPr lang="sv-SE" dirty="0" smtClean="0"/>
              <a:t>Nivå fem på punktlistan</a:t>
            </a:r>
          </a:p>
          <a:p>
            <a:pPr lvl="4"/>
            <a:endParaRPr lang="sv-SE" dirty="0"/>
          </a:p>
        </p:txBody>
      </p:sp>
      <p:sp>
        <p:nvSpPr>
          <p:cNvPr id="13" name="Rektangel 12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4" name="Rak 13"/>
          <p:cNvCxnSpPr/>
          <p:nvPr/>
        </p:nvCxnSpPr>
        <p:spPr>
          <a:xfrm>
            <a:off x="0" y="6669360"/>
            <a:ext cx="91440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objekt 5" descr="JLL_li_RGB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00000" y="5849262"/>
            <a:ext cx="1504950" cy="460058"/>
          </a:xfrm>
          <a:prstGeom prst="rect">
            <a:avLst/>
          </a:prstGeom>
        </p:spPr>
      </p:pic>
      <p:sp>
        <p:nvSpPr>
          <p:cNvPr id="16" name="Rektangel 15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7" name="Grupp 16"/>
          <p:cNvGrpSpPr/>
          <p:nvPr/>
        </p:nvGrpSpPr>
        <p:grpSpPr>
          <a:xfrm>
            <a:off x="6012160" y="-27384"/>
            <a:ext cx="3131840" cy="720080"/>
            <a:chOff x="6012160" y="-27384"/>
            <a:chExt cx="3131840" cy="720080"/>
          </a:xfrm>
        </p:grpSpPr>
        <p:pic>
          <p:nvPicPr>
            <p:cNvPr id="18" name="Bildobjekt 17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t="16974" r="81910" b="66452"/>
            <a:stretch>
              <a:fillRect/>
            </a:stretch>
          </p:blipFill>
          <p:spPr>
            <a:xfrm flipH="1">
              <a:off x="6012160" y="0"/>
              <a:ext cx="565771" cy="604307"/>
            </a:xfrm>
            <a:prstGeom prst="rect">
              <a:avLst/>
            </a:prstGeom>
          </p:spPr>
        </p:pic>
        <p:pic>
          <p:nvPicPr>
            <p:cNvPr id="19" name="Bildobjekt 18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l="77400" t="2" b="86144"/>
            <a:stretch>
              <a:fillRect/>
            </a:stretch>
          </p:blipFill>
          <p:spPr>
            <a:xfrm>
              <a:off x="8244408" y="0"/>
              <a:ext cx="899592" cy="642918"/>
            </a:xfrm>
            <a:prstGeom prst="rect">
              <a:avLst/>
            </a:prstGeom>
          </p:spPr>
        </p:pic>
        <p:pic>
          <p:nvPicPr>
            <p:cNvPr id="20" name="Bildobjekt 19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l="19899" t="13376" r="71056" b="71107"/>
            <a:stretch>
              <a:fillRect/>
            </a:stretch>
          </p:blipFill>
          <p:spPr>
            <a:xfrm>
              <a:off x="7812360" y="-27384"/>
              <a:ext cx="360040" cy="720080"/>
            </a:xfrm>
            <a:prstGeom prst="rect">
              <a:avLst/>
            </a:prstGeom>
          </p:spPr>
        </p:pic>
        <p:pic>
          <p:nvPicPr>
            <p:cNvPr id="21" name="Bildobjekt 20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l="1809" t="372" r="81910" b="86624"/>
            <a:stretch>
              <a:fillRect/>
            </a:stretch>
          </p:blipFill>
          <p:spPr>
            <a:xfrm flipH="1">
              <a:off x="7092281" y="31428"/>
              <a:ext cx="555484" cy="517252"/>
            </a:xfrm>
            <a:prstGeom prst="rect">
              <a:avLst/>
            </a:prstGeom>
          </p:spPr>
        </p:pic>
        <p:pic>
          <p:nvPicPr>
            <p:cNvPr id="22" name="Bildobjekt 21" descr="_Dekormönster-PNG-24.png"/>
            <p:cNvPicPr>
              <a:picLocks noChangeAspect="1"/>
            </p:cNvPicPr>
            <p:nvPr userDrawn="1"/>
          </p:nvPicPr>
          <p:blipFill>
            <a:blip r:embed="rId8" cstate="print"/>
            <a:srcRect l="68742" t="6208" r="22213" b="78865"/>
            <a:stretch>
              <a:fillRect/>
            </a:stretch>
          </p:blipFill>
          <p:spPr>
            <a:xfrm>
              <a:off x="6660232" y="-27384"/>
              <a:ext cx="360040" cy="692696"/>
            </a:xfrm>
            <a:prstGeom prst="rect">
              <a:avLst/>
            </a:prstGeom>
          </p:spPr>
        </p:pic>
      </p:grpSp>
      <p:pic>
        <p:nvPicPr>
          <p:cNvPr id="23" name="Bildobjekt 22" descr="JLL_li_RGB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00000" y="5849262"/>
            <a:ext cx="1504950" cy="46005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3" r:id="rId2"/>
    <p:sldLayoutId id="2147483714" r:id="rId3"/>
    <p:sldLayoutId id="2147483715" r:id="rId4"/>
    <p:sldLayoutId id="2147483716" r:id="rId5"/>
    <p:sldLayoutId id="2147483717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 cap="all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52000" algn="l" defTabSz="180000" rtl="0" eaLnBrk="1" fontAlgn="auto" latinLnBrk="0" hangingPunct="1">
        <a:lnSpc>
          <a:spcPts val="3300"/>
        </a:lnSpc>
        <a:spcBef>
          <a:spcPts val="0"/>
        </a:spcBef>
        <a:spcAft>
          <a:spcPts val="0"/>
        </a:spcAft>
        <a:buClr>
          <a:schemeClr val="tx1"/>
        </a:buClr>
        <a:buSzTx/>
        <a:buFont typeface="Wingdings" pitchFamily="2" charset="2"/>
        <a:buChar char="§"/>
        <a:tabLst>
          <a:tab pos="252000" algn="l"/>
        </a:tabLst>
        <a:defRPr sz="2400" kern="1200" baseline="0">
          <a:solidFill>
            <a:srgbClr val="292929"/>
          </a:solidFill>
          <a:latin typeface="+mn-lt"/>
          <a:ea typeface="+mn-ea"/>
          <a:cs typeface="+mn-cs"/>
        </a:defRPr>
      </a:lvl1pPr>
      <a:lvl2pPr marL="540000" marR="0" indent="-252000" algn="l" defTabSz="360000" rtl="0" eaLnBrk="1" fontAlgn="auto" latinLnBrk="0" hangingPunct="1">
        <a:lnSpc>
          <a:spcPts val="2900"/>
        </a:lnSpc>
        <a:spcBef>
          <a:spcPts val="400"/>
        </a:spcBef>
        <a:spcAft>
          <a:spcPts val="0"/>
        </a:spcAft>
        <a:buClr>
          <a:schemeClr val="bg1">
            <a:lumMod val="50000"/>
          </a:schemeClr>
        </a:buClr>
        <a:buSzTx/>
        <a:buFont typeface="Wingdings" pitchFamily="2" charset="2"/>
        <a:buChar char="§"/>
        <a:tabLst>
          <a:tab pos="252000" algn="l"/>
        </a:tabLst>
        <a:defRPr sz="2200" kern="1200" baseline="0">
          <a:solidFill>
            <a:srgbClr val="292929"/>
          </a:solidFill>
          <a:latin typeface="+mn-lt"/>
          <a:ea typeface="+mn-ea"/>
          <a:cs typeface="+mn-cs"/>
        </a:defRPr>
      </a:lvl2pPr>
      <a:lvl3pPr marL="828000" marR="0" indent="-252000" algn="l" defTabSz="3600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Verdana" pitchFamily="34" charset="0"/>
        <a:buChar char="–"/>
        <a:tabLst>
          <a:tab pos="252000" algn="l"/>
        </a:tabLst>
        <a:defRPr sz="2200" kern="1200" baseline="0">
          <a:solidFill>
            <a:srgbClr val="292929"/>
          </a:solidFill>
          <a:latin typeface="+mn-lt"/>
          <a:ea typeface="+mn-ea"/>
          <a:cs typeface="+mn-cs"/>
        </a:defRPr>
      </a:lvl3pPr>
      <a:lvl4pPr marL="1080000" indent="-252000" algn="l" defTabSz="360000" rtl="0" eaLnBrk="1" latinLnBrk="0" hangingPunct="1">
        <a:lnSpc>
          <a:spcPct val="100000"/>
        </a:lnSpc>
        <a:spcBef>
          <a:spcPts val="400"/>
        </a:spcBef>
        <a:buSzPct val="90000"/>
        <a:buFont typeface="Verdana" pitchFamily="34" charset="0"/>
        <a:buChar char="□"/>
        <a:tabLst>
          <a:tab pos="252000" algn="l"/>
        </a:tabLst>
        <a:defRPr sz="2000" kern="1200" baseline="0">
          <a:solidFill>
            <a:srgbClr val="292929"/>
          </a:solidFill>
          <a:latin typeface="+mn-lt"/>
          <a:ea typeface="+mn-ea"/>
          <a:cs typeface="+mn-cs"/>
        </a:defRPr>
      </a:lvl4pPr>
      <a:lvl5pPr marL="1440000" marR="0" indent="-252000" algn="l" defTabSz="3600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333333"/>
        </a:buClr>
        <a:buSzPct val="70000"/>
        <a:buFont typeface="+mj-lt"/>
        <a:buAutoNum type="arabicParenR"/>
        <a:tabLst>
          <a:tab pos="252000" algn="l"/>
        </a:tabLst>
        <a:defRPr sz="2000" kern="1200" baseline="0">
          <a:solidFill>
            <a:srgbClr val="29292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Läkemedelstämma 2013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Carina Träskvik</a:t>
            </a:r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432000" y="908720"/>
            <a:ext cx="6462000" cy="5544616"/>
          </a:xfrm>
        </p:spPr>
        <p:txBody>
          <a:bodyPr/>
          <a:lstStyle/>
          <a:p>
            <a:r>
              <a:rPr lang="sv-SE" dirty="0" smtClean="0"/>
              <a:t>Enligt SOSFS 2012:9 ska utskrivningsinformationen inklusive läkemedelsberättelse och aktuell läkemedelslista ges till patienten samt föras över till mottagande vårdgivare eller vårdenhet. 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Utskrivningsinformationen ska vara anpassad så att olika patientgrupper och vårdgivare får en individuell information. 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32000" y="1124744"/>
            <a:ext cx="7452368" cy="5328592"/>
          </a:xfrm>
        </p:spPr>
        <p:txBody>
          <a:bodyPr/>
          <a:lstStyle/>
          <a:p>
            <a:r>
              <a:rPr lang="sv-SE" dirty="0" smtClean="0"/>
              <a:t>Kvinna 60-årsåldern utskriven från regionsjukhuset för 2 veckor sen söker för näsblödning. </a:t>
            </a:r>
          </a:p>
          <a:p>
            <a:r>
              <a:rPr lang="sv-SE" dirty="0" smtClean="0"/>
              <a:t>PK </a:t>
            </a:r>
            <a:r>
              <a:rPr lang="sv-SE" dirty="0" err="1" smtClean="0"/>
              <a:t>INR-värde</a:t>
            </a:r>
            <a:r>
              <a:rPr lang="sv-SE" dirty="0" smtClean="0"/>
              <a:t> &gt;9. 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   - När hon hämtade ut sina recept fanns en </a:t>
            </a:r>
            <a:r>
              <a:rPr lang="sv-SE" dirty="0" err="1" smtClean="0"/>
              <a:t>Waranburk</a:t>
            </a:r>
            <a:r>
              <a:rPr lang="sv-SE" dirty="0" smtClean="0"/>
              <a:t> med text enligt särskild ordination. 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   - Hon tänkte att ”jag tar väl en om dan ….”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395536" y="1124744"/>
            <a:ext cx="8280920" cy="5184576"/>
          </a:xfrm>
        </p:spPr>
        <p:txBody>
          <a:bodyPr/>
          <a:lstStyle/>
          <a:p>
            <a:r>
              <a:rPr lang="sv-SE" dirty="0" smtClean="0"/>
              <a:t>Man i 75-årsåldern får antibiotika intravenöst ett par dagar för lunginflammation. Kan sen skrivas ut till hemmet med fortsatt peroral behandling.</a:t>
            </a:r>
          </a:p>
          <a:p>
            <a:endParaRPr lang="sv-SE" dirty="0" smtClean="0"/>
          </a:p>
          <a:p>
            <a:r>
              <a:rPr lang="sv-SE" dirty="0" smtClean="0"/>
              <a:t>Blir uppringd i hemmet av </a:t>
            </a:r>
            <a:r>
              <a:rPr lang="sv-SE" dirty="0" err="1" smtClean="0"/>
              <a:t>ssk</a:t>
            </a:r>
            <a:r>
              <a:rPr lang="sv-SE" dirty="0" smtClean="0"/>
              <a:t> för uppföljningssamtal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  - Berättar att han inget vet om sin vistelse, ”ingen pratade med honom”</a:t>
            </a:r>
          </a:p>
          <a:p>
            <a:pPr>
              <a:buNone/>
            </a:pPr>
            <a:r>
              <a:rPr lang="sv-SE" dirty="0" smtClean="0"/>
              <a:t>  - Har inte tagit några antibiotikatabletter då han inte visste om att han skulle göra det …</a:t>
            </a: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32000" y="620688"/>
            <a:ext cx="8532488" cy="5832648"/>
          </a:xfrm>
        </p:spPr>
        <p:txBody>
          <a:bodyPr/>
          <a:lstStyle/>
          <a:p>
            <a:endParaRPr lang="sv-SE" sz="2000" dirty="0" smtClean="0">
              <a:ea typeface="ＭＳ Ｐゴシック" pitchFamily="34" charset="-128"/>
            </a:endParaRPr>
          </a:p>
          <a:p>
            <a:r>
              <a:rPr lang="sv-SE" sz="2000" dirty="0" smtClean="0">
                <a:ea typeface="ＭＳ Ｐゴシック" pitchFamily="34" charset="-128"/>
              </a:rPr>
              <a:t>Data </a:t>
            </a:r>
            <a:r>
              <a:rPr lang="sv-SE" sz="2000" dirty="0" smtClean="0">
                <a:ea typeface="ＭＳ Ｐゴシック" pitchFamily="34" charset="-128"/>
              </a:rPr>
              <a:t>från förstudie inför nationell läkemedelsstrategi </a:t>
            </a:r>
            <a:r>
              <a:rPr lang="sv-SE" sz="1200" dirty="0" smtClean="0">
                <a:ea typeface="ＭＳ Ｐゴシック" pitchFamily="34" charset="-128"/>
              </a:rPr>
              <a:t>(2011). </a:t>
            </a:r>
            <a:endParaRPr lang="sv-SE" sz="1200" dirty="0" smtClean="0">
              <a:ea typeface="ＭＳ Ｐゴシック" pitchFamily="34" charset="-128"/>
            </a:endParaRPr>
          </a:p>
          <a:p>
            <a:endParaRPr lang="sv-SE" sz="2000" dirty="0" smtClean="0">
              <a:ea typeface="ＭＳ Ｐゴシック" pitchFamily="34" charset="-128"/>
            </a:endParaRPr>
          </a:p>
          <a:p>
            <a:pPr lvl="1"/>
            <a:r>
              <a:rPr lang="sv-SE" sz="2000" dirty="0" smtClean="0">
                <a:ea typeface="ＭＳ Ｐゴシック" pitchFamily="34" charset="-128"/>
              </a:rPr>
              <a:t>3000 svenskar dör varje år av </a:t>
            </a:r>
            <a:r>
              <a:rPr lang="sv-SE" sz="2000" dirty="0" smtClean="0">
                <a:ea typeface="ＭＳ Ｐゴシック" pitchFamily="34" charset="-128"/>
              </a:rPr>
              <a:t>läkemedelsbiverkningar</a:t>
            </a:r>
          </a:p>
          <a:p>
            <a:pPr lvl="1"/>
            <a:endParaRPr lang="sv-SE" sz="2000" dirty="0" smtClean="0">
              <a:ea typeface="ＭＳ Ｐゴシック" pitchFamily="34" charset="-128"/>
            </a:endParaRPr>
          </a:p>
          <a:p>
            <a:pPr lvl="1"/>
            <a:r>
              <a:rPr lang="sv-SE" sz="2000" dirty="0" smtClean="0">
                <a:ea typeface="ＭＳ Ｐゴシック" pitchFamily="34" charset="-128"/>
              </a:rPr>
              <a:t>6-16 % av sjukhusinläggningar är </a:t>
            </a:r>
            <a:r>
              <a:rPr lang="sv-SE" sz="2000" dirty="0" err="1" smtClean="0">
                <a:ea typeface="ＭＳ Ｐゴシック" pitchFamily="34" charset="-128"/>
              </a:rPr>
              <a:t>läkemedelsrelaterade</a:t>
            </a:r>
            <a:endParaRPr lang="sv-SE" sz="2000" dirty="0" smtClean="0">
              <a:ea typeface="ＭＳ Ｐゴシック" pitchFamily="34" charset="-128"/>
            </a:endParaRPr>
          </a:p>
          <a:p>
            <a:pPr lvl="1"/>
            <a:endParaRPr lang="sv-SE" sz="2000" dirty="0" smtClean="0">
              <a:ea typeface="ＭＳ Ｐゴシック" pitchFamily="34" charset="-128"/>
            </a:endParaRPr>
          </a:p>
          <a:p>
            <a:pPr lvl="1"/>
            <a:r>
              <a:rPr lang="sv-SE" sz="2000" dirty="0" smtClean="0">
                <a:ea typeface="ＭＳ Ｐゴシック" pitchFamily="34" charset="-128"/>
              </a:rPr>
              <a:t>kostnaderna för undvikbara </a:t>
            </a:r>
            <a:r>
              <a:rPr lang="sv-SE" sz="2000" dirty="0" err="1" smtClean="0">
                <a:ea typeface="ＭＳ Ｐゴシック" pitchFamily="34" charset="-128"/>
              </a:rPr>
              <a:t>läkemedelsrelaterade</a:t>
            </a:r>
            <a:r>
              <a:rPr lang="sv-SE" sz="2000" dirty="0" smtClean="0">
                <a:ea typeface="ＭＳ Ｐゴシック" pitchFamily="34" charset="-128"/>
              </a:rPr>
              <a:t> skador 5,6-24,6 miljarder kronor per år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32000" y="1196752"/>
            <a:ext cx="7740400" cy="5256584"/>
          </a:xfrm>
        </p:spPr>
        <p:txBody>
          <a:bodyPr/>
          <a:lstStyle/>
          <a:p>
            <a:r>
              <a:rPr lang="sv-SE" dirty="0" smtClean="0">
                <a:ea typeface="ＭＳ Ｐゴシック" pitchFamily="34" charset="-128"/>
              </a:rPr>
              <a:t>Läkemedelsfel är den viktigaste orsaken till förebyggbara patientskador </a:t>
            </a:r>
            <a:r>
              <a:rPr lang="sv-SE" sz="1400" dirty="0" smtClean="0">
                <a:ea typeface="ＭＳ Ｐゴシック" pitchFamily="34" charset="-128"/>
              </a:rPr>
              <a:t>(NICE 2007</a:t>
            </a:r>
            <a:r>
              <a:rPr lang="sv-SE" sz="1400" dirty="0" smtClean="0">
                <a:ea typeface="ＭＳ Ｐゴシック" pitchFamily="34" charset="-128"/>
              </a:rPr>
              <a:t>)</a:t>
            </a:r>
          </a:p>
          <a:p>
            <a:endParaRPr lang="sv-SE" sz="1400" dirty="0" smtClean="0">
              <a:ea typeface="ＭＳ Ｐゴシック" pitchFamily="34" charset="-128"/>
            </a:endParaRPr>
          </a:p>
          <a:p>
            <a:r>
              <a:rPr lang="sv-SE" dirty="0" smtClean="0">
                <a:ea typeface="ＭＳ Ｐゴシック" pitchFamily="34" charset="-128"/>
              </a:rPr>
              <a:t>Dålig kommunikation av medicinsk information orsakar  ca 50% av läkemedelsfelen  på sjukhus och 20% av läkemedelsbiverkningarna </a:t>
            </a:r>
            <a:r>
              <a:rPr lang="sv-SE" sz="1400" dirty="0" smtClean="0">
                <a:ea typeface="ＭＳ Ｐゴシック" pitchFamily="34" charset="-128"/>
              </a:rPr>
              <a:t>(IHI 2008) </a:t>
            </a:r>
            <a:endParaRPr lang="sv-SE" sz="1400" dirty="0" smtClean="0">
              <a:ea typeface="ＭＳ Ｐゴシック" pitchFamily="34" charset="-128"/>
            </a:endParaRPr>
          </a:p>
          <a:p>
            <a:endParaRPr lang="sv-SE" sz="1400" dirty="0" smtClean="0">
              <a:ea typeface="ＭＳ Ｐゴシック" pitchFamily="34" charset="-128"/>
            </a:endParaRPr>
          </a:p>
          <a:p>
            <a:r>
              <a:rPr lang="sv-SE" dirty="0" smtClean="0">
                <a:ea typeface="ＭＳ Ｐゴシック" pitchFamily="34" charset="-128"/>
              </a:rPr>
              <a:t>Fel i läkemedelslistor hos 37-85% av patienterna när de skrivs in/ut från sjukhus. </a:t>
            </a:r>
            <a:r>
              <a:rPr lang="sv-SE" sz="1400" dirty="0" smtClean="0">
                <a:ea typeface="ＭＳ Ｐゴシック" pitchFamily="34" charset="-128"/>
              </a:rPr>
              <a:t>(Midlöv  2005, 2008ab, 2012, Bergkvist 2009, Hellström 2012)</a:t>
            </a:r>
            <a:endParaRPr lang="sv-SE" dirty="0" smtClean="0">
              <a:ea typeface="ＭＳ Ｐゴシック" pitchFamily="34" charset="-128"/>
            </a:endParaRPr>
          </a:p>
          <a:p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Läkemedelsberättelse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Utskrivningsinformation</a:t>
            </a:r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32000" y="1124744"/>
            <a:ext cx="6462000" cy="5328592"/>
          </a:xfrm>
        </p:spPr>
        <p:txBody>
          <a:bodyPr/>
          <a:lstStyle/>
          <a:p>
            <a:pPr>
              <a:buNone/>
            </a:pPr>
            <a:r>
              <a:rPr lang="sv-SE" b="1" dirty="0" smtClean="0"/>
              <a:t>Bakgrund</a:t>
            </a:r>
            <a:endParaRPr lang="sv-SE" dirty="0" smtClean="0"/>
          </a:p>
          <a:p>
            <a:r>
              <a:rPr lang="sv-SE" dirty="0" smtClean="0"/>
              <a:t>Det finns ett politiskt beslut att Jämtlands läns landsting ska att följa Patientsäkerhetssatsningen. I patient- säkerhetssatsningen 2013 finns en ny läkemedelsindikator som handlar om Läkemedelsberättelse till patient. 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I författningen SOSFS 2000:1 med ändring 2012:09, finns Läkemedelsberättelse till patient beskriven.</a:t>
            </a:r>
          </a:p>
          <a:p>
            <a:pPr>
              <a:buNone/>
            </a:pP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 err="1" smtClean="0"/>
              <a:t>LÄkemedelsberättelse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432000" y="836712"/>
            <a:ext cx="7092328" cy="5616624"/>
          </a:xfrm>
        </p:spPr>
        <p:txBody>
          <a:bodyPr/>
          <a:lstStyle/>
          <a:p>
            <a:pPr>
              <a:buNone/>
            </a:pPr>
            <a:r>
              <a:rPr lang="sv-SE" b="1" dirty="0" smtClean="0"/>
              <a:t> </a:t>
            </a:r>
          </a:p>
          <a:p>
            <a:endParaRPr lang="sv-SE" b="1" dirty="0" smtClean="0"/>
          </a:p>
          <a:p>
            <a:r>
              <a:rPr lang="sv-SE" dirty="0" smtClean="0"/>
              <a:t>En läkemedelsberättelse ska innehålla uppgifter om </a:t>
            </a:r>
            <a:r>
              <a:rPr lang="sv-SE" b="1" dirty="0" smtClean="0"/>
              <a:t>vilka</a:t>
            </a:r>
            <a:r>
              <a:rPr lang="sv-SE" dirty="0" smtClean="0"/>
              <a:t> ordinationer som har ändrats och </a:t>
            </a:r>
            <a:r>
              <a:rPr lang="sv-SE" b="1" dirty="0" smtClean="0"/>
              <a:t>varför</a:t>
            </a:r>
            <a:r>
              <a:rPr lang="sv-SE" dirty="0" smtClean="0"/>
              <a:t> samt vilka </a:t>
            </a:r>
            <a:r>
              <a:rPr lang="sv-SE" b="1" dirty="0" smtClean="0"/>
              <a:t>andra åtgärder </a:t>
            </a:r>
            <a:r>
              <a:rPr lang="sv-SE" dirty="0" smtClean="0"/>
              <a:t>rörande läkemedelsbehandlingen som har vidtagits och </a:t>
            </a:r>
            <a:r>
              <a:rPr lang="sv-SE" b="1" dirty="0" smtClean="0"/>
              <a:t>orsakerna</a:t>
            </a:r>
            <a:r>
              <a:rPr lang="sv-SE" dirty="0" smtClean="0"/>
              <a:t> till de vidtagna åtgärderna. </a:t>
            </a:r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 smtClean="0"/>
              <a:t>Utskrivningsinformation/övrig information 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432000" y="1556792"/>
            <a:ext cx="6462000" cy="4896544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Utskrivningsinformation, övrigt </a:t>
            </a:r>
          </a:p>
          <a:p>
            <a:pPr>
              <a:buNone/>
            </a:pPr>
            <a:r>
              <a:rPr lang="sv-SE" dirty="0" smtClean="0"/>
              <a:t> </a:t>
            </a:r>
          </a:p>
          <a:p>
            <a:r>
              <a:rPr lang="sv-SE" dirty="0" smtClean="0"/>
              <a:t>En kort inläggningsorsak 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 </a:t>
            </a:r>
          </a:p>
          <a:p>
            <a:r>
              <a:rPr lang="sv-SE" dirty="0" smtClean="0"/>
              <a:t>Vilken vårdgivare eller vårdenhet som ska ansvara för uppföljningen. 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JLL-röd">
      <a:dk1>
        <a:srgbClr val="981E32"/>
      </a:dk1>
      <a:lt1>
        <a:sysClr val="window" lastClr="FFFFFF"/>
      </a:lt1>
      <a:dk2>
        <a:srgbClr val="A2AD00"/>
      </a:dk2>
      <a:lt2>
        <a:srgbClr val="FFFFFF"/>
      </a:lt2>
      <a:accent1>
        <a:srgbClr val="A59D95"/>
      </a:accent1>
      <a:accent2>
        <a:srgbClr val="004250"/>
      </a:accent2>
      <a:accent3>
        <a:srgbClr val="981E32"/>
      </a:accent3>
      <a:accent4>
        <a:srgbClr val="A2AD00"/>
      </a:accent4>
      <a:accent5>
        <a:srgbClr val="E98300"/>
      </a:accent5>
      <a:accent6>
        <a:srgbClr val="A59D95"/>
      </a:accent6>
      <a:hlink>
        <a:srgbClr val="004250"/>
      </a:hlink>
      <a:folHlink>
        <a:srgbClr val="A59D95"/>
      </a:folHlink>
    </a:clrScheme>
    <a:fontScheme name="JLL-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124</TotalTime>
  <Words>347</Words>
  <Application>Microsoft Office PowerPoint</Application>
  <PresentationFormat>Bildspel på skärmen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Verdana</vt:lpstr>
      <vt:lpstr>Wingdings</vt:lpstr>
      <vt:lpstr>ＭＳ Ｐゴシック</vt:lpstr>
      <vt:lpstr>Calibri</vt:lpstr>
      <vt:lpstr>blank</vt:lpstr>
      <vt:lpstr>Läkemedelstämma 2013</vt:lpstr>
      <vt:lpstr>Bild 2</vt:lpstr>
      <vt:lpstr>Bild 3</vt:lpstr>
      <vt:lpstr>Bild 4</vt:lpstr>
      <vt:lpstr>Bild 5</vt:lpstr>
      <vt:lpstr>Läkemedelsberättelse</vt:lpstr>
      <vt:lpstr>Bild 7</vt:lpstr>
      <vt:lpstr>Bild 8</vt:lpstr>
      <vt:lpstr>Bild 9</vt:lpstr>
      <vt:lpstr>Bild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Läkemedelsberättelse</dc:title>
  <dc:creator>catr</dc:creator>
  <cp:lastModifiedBy>catr</cp:lastModifiedBy>
  <cp:revision>21</cp:revision>
  <dcterms:created xsi:type="dcterms:W3CDTF">2013-05-17T05:23:45Z</dcterms:created>
  <dcterms:modified xsi:type="dcterms:W3CDTF">2013-09-03T05:28:48Z</dcterms:modified>
</cp:coreProperties>
</file>