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1" r:id="rId1"/>
  </p:sldMasterIdLst>
  <p:notesMasterIdLst>
    <p:notesMasterId r:id="rId42"/>
  </p:notesMasterIdLst>
  <p:handoutMasterIdLst>
    <p:handoutMasterId r:id="rId43"/>
  </p:handoutMasterIdLst>
  <p:sldIdLst>
    <p:sldId id="279" r:id="rId2"/>
    <p:sldId id="280" r:id="rId3"/>
    <p:sldId id="314" r:id="rId4"/>
    <p:sldId id="281" r:id="rId5"/>
    <p:sldId id="282" r:id="rId6"/>
    <p:sldId id="284" r:id="rId7"/>
    <p:sldId id="285" r:id="rId8"/>
    <p:sldId id="286" r:id="rId9"/>
    <p:sldId id="287" r:id="rId10"/>
    <p:sldId id="317" r:id="rId11"/>
    <p:sldId id="315" r:id="rId12"/>
    <p:sldId id="316" r:id="rId13"/>
    <p:sldId id="288" r:id="rId14"/>
    <p:sldId id="318" r:id="rId15"/>
    <p:sldId id="289" r:id="rId16"/>
    <p:sldId id="290" r:id="rId17"/>
    <p:sldId id="293" r:id="rId18"/>
    <p:sldId id="297" r:id="rId19"/>
    <p:sldId id="296" r:id="rId20"/>
    <p:sldId id="319" r:id="rId21"/>
    <p:sldId id="294" r:id="rId22"/>
    <p:sldId id="310" r:id="rId23"/>
    <p:sldId id="311" r:id="rId24"/>
    <p:sldId id="312" r:id="rId25"/>
    <p:sldId id="313" r:id="rId26"/>
    <p:sldId id="299" r:id="rId27"/>
    <p:sldId id="291" r:id="rId28"/>
    <p:sldId id="308" r:id="rId29"/>
    <p:sldId id="309" r:id="rId30"/>
    <p:sldId id="300" r:id="rId31"/>
    <p:sldId id="301" r:id="rId32"/>
    <p:sldId id="271" r:id="rId33"/>
    <p:sldId id="302" r:id="rId34"/>
    <p:sldId id="305" r:id="rId35"/>
    <p:sldId id="303" r:id="rId36"/>
    <p:sldId id="304" r:id="rId37"/>
    <p:sldId id="306" r:id="rId38"/>
    <p:sldId id="307" r:id="rId39"/>
    <p:sldId id="298" r:id="rId40"/>
    <p:sldId id="292" r:id="rId41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5D0"/>
    <a:srgbClr val="F559D7"/>
    <a:srgbClr val="DF0DB7"/>
    <a:srgbClr val="12FFFF"/>
    <a:srgbClr val="CD1FA3"/>
    <a:srgbClr val="7CCD1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726" autoAdjust="0"/>
  </p:normalViewPr>
  <p:slideViewPr>
    <p:cSldViewPr snapToGrid="0" snapToObjects="1">
      <p:cViewPr>
        <p:scale>
          <a:sx n="50" d="100"/>
          <a:sy n="50" d="100"/>
        </p:scale>
        <p:origin x="-1830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783DEE-2F74-764B-A87D-03BC182D6467}" type="datetimeFigureOut">
              <a:rPr lang="sv-SE" smtClean="0"/>
              <a:pPr/>
              <a:t>2013-09-04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4D89F-0691-0B46-BB86-243000E9CC3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7420376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6CA1E-43CF-CC48-AA98-9CA7A439253C}" type="datetimeFigureOut">
              <a:rPr lang="sv-SE" smtClean="0"/>
              <a:pPr/>
              <a:t>2013-09-04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06FEF-A584-CB43-9203-FB9D0A3EF02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555039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AFF8BE-6460-8F4F-832E-C21668D5BBC8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848EDB-5E1F-D948-BF1D-3A9DAEFE97CB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24600" y="609600"/>
            <a:ext cx="1752600" cy="53340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066800" y="609600"/>
            <a:ext cx="5105400" cy="53340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2A2777-AC74-A94B-BA28-DB96A62DF60A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0870CE-65A8-2245-AD46-1A4CEB7B9E3C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A7E178-D243-284C-BEA2-170E24D0FB7D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429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429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33E275-8A57-904F-BBE0-732CA6F41A7A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78474-FF71-0C4E-9E27-22035C1ACD87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4A04A7-EF6A-6440-ABFB-E37D0FFC2D71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7ACAB-E1D2-E247-B734-15A4FB2E9BF0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2BD37-72BB-F04D-B992-E7E7F8CB92B8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87177-7EDB-E641-9C16-D01687B57781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0"/>
            <a:ext cx="9145588" cy="6859588"/>
            <a:chOff x="0" y="0"/>
            <a:chExt cx="5761" cy="4321"/>
          </a:xfrm>
        </p:grpSpPr>
        <p:pic>
          <p:nvPicPr>
            <p:cNvPr id="1032" name="Picture 8" descr="-548-5%-NY-be.tif                                              000134C5Annika Harding                 B9C9FF49: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0"/>
              <a:ext cx="5761" cy="4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9" descr="JLL_li_PC-ec.tif                                               00011EECAnnika Harding                 B9C9FF49: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81" y="3713"/>
              <a:ext cx="1358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609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bakgrundsrubriken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010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9E7ACAB-E1D2-E247-B734-15A4FB2E9BF0}" type="datetime1">
              <a:rPr lang="sv-SE" smtClean="0"/>
              <a:pPr/>
              <a:t>2013-09-04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sv-SE" smtClean="0"/>
              <a:t>sjuksköterskestämman 2013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59A29D-00E0-F741-BFEF-5C70AF2727A8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Garamond" charset="0"/>
          <a:ea typeface="ＭＳ Ｐゴシック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-10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06" charset="-128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se/url?sa=i&amp;rct=j&amp;q=&amp;esrc=s&amp;frm=1&amp;source=images&amp;cd=&amp;cad=rja&amp;docid=aP9A-86T_PAbZM&amp;tbnid=OwoTmiCivhG3IM:&amp;ved=0CAUQjRw&amp;url=http%3A%2F%2Fwww.miljoner.se%2F&amp;ei=5OYmUuCvCoKPtQaTioGIBA&amp;bvm=bv.51495398,d.Yms&amp;psig=AFQjCNHPfa1rnOUw3a8673eP4SJjkjUJfA&amp;ust=1378366524986698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se/url?sa=i&amp;rct=j&amp;q=&amp;esrc=s&amp;frm=1&amp;source=images&amp;cd=&amp;cad=rja&amp;docid=jgSgrhGp94nJiM&amp;tbnid=yIYFQIufmt3dhM:&amp;ved=0CAUQjRw&amp;url=http%3A%2F%2Fstellaspiritsingsscott.blogspot.com%2F2009%2F03%2Fhjarnan-hjarnan-hjarnan.html&amp;ei=_OImUvq3LYmHtQa87YGICQ&amp;bvm=bv.51495398,d.Yms&amp;psig=AFQjCNHPfa1rnOUw3a8673eP4SJjkjUJfA&amp;ust=137836652498669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se/url?sa=i&amp;rct=j&amp;q=&amp;esrc=s&amp;frm=1&amp;source=images&amp;cd=&amp;cad=rja&amp;docid=qTi42j-dq1SEKM&amp;tbnid=kHMA9UAw3dsMbM:&amp;ved=0CAUQjRw&amp;url=http%3A%2F%2Fkenan83.blogspot.com%2F2010%2F09%2Fdagens-traningspass-gick-sjukt-bra-vet.html&amp;ei=fuUmUpPcF8jKtQbzoIDQBQ&amp;bvm=bv.51495398,d.Yms&amp;psig=AFQjCNHPfa1rnOUw3a8673eP4SJjkjUJfA&amp;ust=1378366524986698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se/url?sa=i&amp;rct=j&amp;q=&amp;esrc=s&amp;frm=1&amp;source=images&amp;cd=&amp;cad=rja&amp;docid=OXHp8Q4sU1GM_M&amp;tbnid=YBDPMuUe12GcXM:&amp;ved=0CAUQjRw&amp;url=http%3A%2F%2Fsuneoverhagen.blogspot.com%2F2010_08_01_archive.html&amp;ei=e-YmUt6SJZHAswbU9oHwCA&amp;bvm=bv.51495398,d.Yms&amp;psig=AFQjCNHPfa1rnOUw3a8673eP4SJjkjUJfA&amp;ust=1378366524986698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-dok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se/url?sa=i&amp;rct=j&amp;q=&amp;esrc=s&amp;frm=1&amp;source=images&amp;cd=&amp;cad=rja&amp;docid=HGM1jkthv4zcAM&amp;tbnid=ktZ6VQzZkCl1cM:&amp;ved=0CAUQjRw&amp;url=http%3A%2F%2Fwww.lakartidningen.se%2F07engine.php%3FarticleId%3D11996&amp;ei=Z-cmUu7NDcjbtAa1jIAg&amp;bvm=bv.51495398,d.Yms&amp;psig=AFQjCNE29uxSI9AMcLcAPWnLhAoJt6Zqfw&amp;ust=1378367698842816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menscentrum.se/" TargetMode="External"/><Relationship Id="rId2" Type="http://schemas.openxmlformats.org/officeDocument/2006/relationships/hyperlink" Target="http://www.lakartidningen.se/07engine.php?articleId=1202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llsitevision/halsoochsjukvard/vardprogramriktlinjer/vardprogram/psykiatrivardprogram/vardprogramaldrepsykiatrinsriktlinjer.4.3ee7ff7f11f09b4719580006268.html" TargetMode="External"/><Relationship Id="rId5" Type="http://schemas.openxmlformats.org/officeDocument/2006/relationships/hyperlink" Target="http://www.alzheimerforeningen.se/alzheimers.php?select=meny2_1" TargetMode="External"/><Relationship Id="rId4" Type="http://schemas.openxmlformats.org/officeDocument/2006/relationships/hyperlink" Target="http://www.demensforbundet.se/se/om_demens/demenssjukdoma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+mj-lt"/>
              </a:rPr>
              <a:t>Demens och läkemedel</a:t>
            </a:r>
            <a:endParaRPr lang="sv-SE" dirty="0">
              <a:latin typeface="+mj-lt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2400" dirty="0" smtClean="0"/>
              <a:t>Kristina Seling</a:t>
            </a:r>
          </a:p>
          <a:p>
            <a:r>
              <a:rPr lang="sv-SE" sz="2400" dirty="0" smtClean="0"/>
              <a:t>Distriktsläkare Föllinge HC</a:t>
            </a:r>
          </a:p>
          <a:p>
            <a:r>
              <a:rPr lang="sv-SE" sz="2400" dirty="0" smtClean="0"/>
              <a:t>Informationsläkare, läkemedelskommittén JLL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xmlns="" val="18027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>
                <a:latin typeface="+mj-lt"/>
              </a:rPr>
              <a:t>Praktisk hjärnkunskap</a:t>
            </a:r>
            <a:endParaRPr lang="sv-SE" dirty="0">
              <a:latin typeface="+mj-lt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pic>
        <p:nvPicPr>
          <p:cNvPr id="55298" name="Picture 2" descr="http://www.miljoner.se/hj%C3%A4rnan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t="9146" b="7927"/>
          <a:stretch>
            <a:fillRect/>
          </a:stretch>
        </p:blipFill>
        <p:spPr bwMode="auto">
          <a:xfrm>
            <a:off x="3581401" y="457200"/>
            <a:ext cx="3905250" cy="323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pic>
        <p:nvPicPr>
          <p:cNvPr id="27650" name="Picture 2" descr="http://2.bp.blogspot.com/_LWjEK8-NrgQ/Sa5rkfH0soI/AAAAAAAAAPc/wQMnHFVfZc4/s400/left_right_brain_xp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7158" y="1"/>
            <a:ext cx="7075391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pic>
        <p:nvPicPr>
          <p:cNvPr id="53250" name="Picture 2" descr="http://1.bp.blogspot.com/_6IQPfDqgL14/TIkzHF7lGTI/AAAAAAAAACU/nUTDUM1P3f4/s320/hjarna_sidan_textNY.gif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48400"/>
            <a:ext cx="5772150" cy="60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ubrik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Olika former av demens</a:t>
            </a:r>
            <a:endParaRPr lang="sv-SE" dirty="0">
              <a:latin typeface="+mj-lt"/>
            </a:endParaRPr>
          </a:p>
        </p:txBody>
      </p:sp>
      <p:sp>
        <p:nvSpPr>
          <p:cNvPr id="25" name="Platshållare för innehåll 24"/>
          <p:cNvSpPr>
            <a:spLocks noGrp="1"/>
          </p:cNvSpPr>
          <p:nvPr>
            <p:ph sz="half" idx="1"/>
          </p:nvPr>
        </p:nvSpPr>
        <p:spPr>
          <a:xfrm>
            <a:off x="4714886" y="1719549"/>
            <a:ext cx="4038600" cy="4525963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sv-SE" dirty="0" err="1"/>
              <a:t>alzheimers</a:t>
            </a:r>
            <a:r>
              <a:rPr lang="sv-SE" dirty="0"/>
              <a:t> </a:t>
            </a:r>
            <a:endParaRPr lang="sv-SE" dirty="0" smtClean="0"/>
          </a:p>
          <a:p>
            <a:pPr marL="0" indent="0">
              <a:lnSpc>
                <a:spcPct val="130000"/>
              </a:lnSpc>
              <a:buNone/>
            </a:pPr>
            <a:r>
              <a:rPr lang="sv-SE" dirty="0" smtClean="0"/>
              <a:t>blanddemens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sv-SE" dirty="0" smtClean="0"/>
              <a:t>vaskulär </a:t>
            </a:r>
            <a:r>
              <a:rPr lang="sv-SE" dirty="0"/>
              <a:t>demens pannlobsdemens </a:t>
            </a:r>
            <a:r>
              <a:rPr lang="sv-SE" dirty="0" err="1"/>
              <a:t>lewybody</a:t>
            </a:r>
            <a:r>
              <a:rPr lang="sv-SE" dirty="0"/>
              <a:t> demens </a:t>
            </a:r>
            <a:r>
              <a:rPr lang="sv-SE" dirty="0" err="1"/>
              <a:t>parkinsondemens</a:t>
            </a:r>
            <a:endParaRPr lang="sv-SE" dirty="0"/>
          </a:p>
          <a:p>
            <a:pPr marL="0" indent="0">
              <a:lnSpc>
                <a:spcPct val="130000"/>
              </a:lnSpc>
              <a:buNone/>
            </a:pPr>
            <a:endParaRPr lang="sv-SE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457200" y="1880228"/>
            <a:ext cx="4101783" cy="3984308"/>
            <a:chOff x="1674" y="-2252"/>
            <a:chExt cx="6467" cy="6283"/>
          </a:xfrm>
        </p:grpSpPr>
        <p:sp>
          <p:nvSpPr>
            <p:cNvPr id="9" name="Freeform 2"/>
            <p:cNvSpPr>
              <a:spLocks/>
            </p:cNvSpPr>
            <p:nvPr/>
          </p:nvSpPr>
          <p:spPr bwMode="auto">
            <a:xfrm>
              <a:off x="4896" y="-2244"/>
              <a:ext cx="3237" cy="4974"/>
            </a:xfrm>
            <a:custGeom>
              <a:avLst/>
              <a:gdLst>
                <a:gd name="T0" fmla="*/ 2621 w 3237"/>
                <a:gd name="T1" fmla="*/ 4975 h 4974"/>
                <a:gd name="T2" fmla="*/ 11 w 3237"/>
                <a:gd name="T3" fmla="*/ 3134 h 4974"/>
                <a:gd name="T4" fmla="*/ 0 w 3237"/>
                <a:gd name="T5" fmla="*/ 0 h 4974"/>
                <a:gd name="T6" fmla="*/ 11 w 3237"/>
                <a:gd name="T7" fmla="*/ 0 h 4974"/>
                <a:gd name="T8" fmla="*/ 276 w 3237"/>
                <a:gd name="T9" fmla="*/ 10 h 4974"/>
                <a:gd name="T10" fmla="*/ 534 w 3237"/>
                <a:gd name="T11" fmla="*/ 41 h 4974"/>
                <a:gd name="T12" fmla="*/ 786 w 3237"/>
                <a:gd name="T13" fmla="*/ 91 h 4974"/>
                <a:gd name="T14" fmla="*/ 1030 w 3237"/>
                <a:gd name="T15" fmla="*/ 159 h 4974"/>
                <a:gd name="T16" fmla="*/ 1266 w 3237"/>
                <a:gd name="T17" fmla="*/ 246 h 4974"/>
                <a:gd name="T18" fmla="*/ 1493 w 3237"/>
                <a:gd name="T19" fmla="*/ 349 h 4974"/>
                <a:gd name="T20" fmla="*/ 1710 w 3237"/>
                <a:gd name="T21" fmla="*/ 469 h 4974"/>
                <a:gd name="T22" fmla="*/ 1916 w 3237"/>
                <a:gd name="T23" fmla="*/ 604 h 4974"/>
                <a:gd name="T24" fmla="*/ 2110 w 3237"/>
                <a:gd name="T25" fmla="*/ 754 h 4974"/>
                <a:gd name="T26" fmla="*/ 2292 w 3237"/>
                <a:gd name="T27" fmla="*/ 917 h 4974"/>
                <a:gd name="T28" fmla="*/ 2460 w 3237"/>
                <a:gd name="T29" fmla="*/ 1094 h 4974"/>
                <a:gd name="T30" fmla="*/ 2614 w 3237"/>
                <a:gd name="T31" fmla="*/ 1283 h 4974"/>
                <a:gd name="T32" fmla="*/ 2753 w 3237"/>
                <a:gd name="T33" fmla="*/ 1483 h 4974"/>
                <a:gd name="T34" fmla="*/ 2877 w 3237"/>
                <a:gd name="T35" fmla="*/ 1693 h 4974"/>
                <a:gd name="T36" fmla="*/ 2983 w 3237"/>
                <a:gd name="T37" fmla="*/ 1914 h 4974"/>
                <a:gd name="T38" fmla="*/ 3072 w 3237"/>
                <a:gd name="T39" fmla="*/ 2143 h 4974"/>
                <a:gd name="T40" fmla="*/ 3143 w 3237"/>
                <a:gd name="T41" fmla="*/ 2381 h 4974"/>
                <a:gd name="T42" fmla="*/ 3195 w 3237"/>
                <a:gd name="T43" fmla="*/ 2625 h 4974"/>
                <a:gd name="T44" fmla="*/ 3226 w 3237"/>
                <a:gd name="T45" fmla="*/ 2877 h 4974"/>
                <a:gd name="T46" fmla="*/ 3237 w 3237"/>
                <a:gd name="T47" fmla="*/ 3134 h 4974"/>
                <a:gd name="T48" fmla="*/ 3235 w 3237"/>
                <a:gd name="T49" fmla="*/ 3233 h 4974"/>
                <a:gd name="T50" fmla="*/ 3230 w 3237"/>
                <a:gd name="T51" fmla="*/ 3332 h 4974"/>
                <a:gd name="T52" fmla="*/ 3222 w 3237"/>
                <a:gd name="T53" fmla="*/ 3430 h 4974"/>
                <a:gd name="T54" fmla="*/ 3211 w 3237"/>
                <a:gd name="T55" fmla="*/ 3528 h 4974"/>
                <a:gd name="T56" fmla="*/ 3197 w 3237"/>
                <a:gd name="T57" fmla="*/ 3626 h 4974"/>
                <a:gd name="T58" fmla="*/ 3179 w 3237"/>
                <a:gd name="T59" fmla="*/ 3723 h 4974"/>
                <a:gd name="T60" fmla="*/ 3159 w 3237"/>
                <a:gd name="T61" fmla="*/ 3819 h 4974"/>
                <a:gd name="T62" fmla="*/ 3135 w 3237"/>
                <a:gd name="T63" fmla="*/ 3914 h 4974"/>
                <a:gd name="T64" fmla="*/ 3109 w 3237"/>
                <a:gd name="T65" fmla="*/ 4009 h 4974"/>
                <a:gd name="T66" fmla="*/ 3079 w 3237"/>
                <a:gd name="T67" fmla="*/ 4102 h 4974"/>
                <a:gd name="T68" fmla="*/ 3046 w 3237"/>
                <a:gd name="T69" fmla="*/ 4195 h 4974"/>
                <a:gd name="T70" fmla="*/ 3011 w 3237"/>
                <a:gd name="T71" fmla="*/ 4287 h 4974"/>
                <a:gd name="T72" fmla="*/ 2972 w 3237"/>
                <a:gd name="T73" fmla="*/ 4377 h 4974"/>
                <a:gd name="T74" fmla="*/ 2930 w 3237"/>
                <a:gd name="T75" fmla="*/ 4467 h 4974"/>
                <a:gd name="T76" fmla="*/ 2886 w 3237"/>
                <a:gd name="T77" fmla="*/ 4555 h 4974"/>
                <a:gd name="T78" fmla="*/ 2839 w 3237"/>
                <a:gd name="T79" fmla="*/ 4642 h 4974"/>
                <a:gd name="T80" fmla="*/ 2788 w 3237"/>
                <a:gd name="T81" fmla="*/ 4727 h 4974"/>
                <a:gd name="T82" fmla="*/ 2736 w 3237"/>
                <a:gd name="T83" fmla="*/ 4811 h 4974"/>
                <a:gd name="T84" fmla="*/ 2680 w 3237"/>
                <a:gd name="T85" fmla="*/ 4894 h 4974"/>
                <a:gd name="T86" fmla="*/ 2621 w 3237"/>
                <a:gd name="T87" fmla="*/ 4975 h 4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237" h="4974">
                  <a:moveTo>
                    <a:pt x="2621" y="4975"/>
                  </a:moveTo>
                  <a:lnTo>
                    <a:pt x="11" y="3134"/>
                  </a:lnTo>
                  <a:lnTo>
                    <a:pt x="0" y="0"/>
                  </a:lnTo>
                  <a:lnTo>
                    <a:pt x="11" y="0"/>
                  </a:lnTo>
                  <a:lnTo>
                    <a:pt x="276" y="10"/>
                  </a:lnTo>
                  <a:lnTo>
                    <a:pt x="534" y="41"/>
                  </a:lnTo>
                  <a:lnTo>
                    <a:pt x="786" y="91"/>
                  </a:lnTo>
                  <a:lnTo>
                    <a:pt x="1030" y="159"/>
                  </a:lnTo>
                  <a:lnTo>
                    <a:pt x="1266" y="246"/>
                  </a:lnTo>
                  <a:lnTo>
                    <a:pt x="1493" y="349"/>
                  </a:lnTo>
                  <a:lnTo>
                    <a:pt x="1710" y="469"/>
                  </a:lnTo>
                  <a:lnTo>
                    <a:pt x="1916" y="604"/>
                  </a:lnTo>
                  <a:lnTo>
                    <a:pt x="2110" y="754"/>
                  </a:lnTo>
                  <a:lnTo>
                    <a:pt x="2292" y="917"/>
                  </a:lnTo>
                  <a:lnTo>
                    <a:pt x="2460" y="1094"/>
                  </a:lnTo>
                  <a:lnTo>
                    <a:pt x="2614" y="1283"/>
                  </a:lnTo>
                  <a:lnTo>
                    <a:pt x="2753" y="1483"/>
                  </a:lnTo>
                  <a:lnTo>
                    <a:pt x="2877" y="1693"/>
                  </a:lnTo>
                  <a:lnTo>
                    <a:pt x="2983" y="1914"/>
                  </a:lnTo>
                  <a:lnTo>
                    <a:pt x="3072" y="2143"/>
                  </a:lnTo>
                  <a:lnTo>
                    <a:pt x="3143" y="2381"/>
                  </a:lnTo>
                  <a:lnTo>
                    <a:pt x="3195" y="2625"/>
                  </a:lnTo>
                  <a:lnTo>
                    <a:pt x="3226" y="2877"/>
                  </a:lnTo>
                  <a:lnTo>
                    <a:pt x="3237" y="3134"/>
                  </a:lnTo>
                  <a:lnTo>
                    <a:pt x="3235" y="3233"/>
                  </a:lnTo>
                  <a:lnTo>
                    <a:pt x="3230" y="3332"/>
                  </a:lnTo>
                  <a:lnTo>
                    <a:pt x="3222" y="3430"/>
                  </a:lnTo>
                  <a:lnTo>
                    <a:pt x="3211" y="3528"/>
                  </a:lnTo>
                  <a:lnTo>
                    <a:pt x="3197" y="3626"/>
                  </a:lnTo>
                  <a:lnTo>
                    <a:pt x="3179" y="3723"/>
                  </a:lnTo>
                  <a:lnTo>
                    <a:pt x="3159" y="3819"/>
                  </a:lnTo>
                  <a:lnTo>
                    <a:pt x="3135" y="3914"/>
                  </a:lnTo>
                  <a:lnTo>
                    <a:pt x="3109" y="4009"/>
                  </a:lnTo>
                  <a:lnTo>
                    <a:pt x="3079" y="4102"/>
                  </a:lnTo>
                  <a:lnTo>
                    <a:pt x="3046" y="4195"/>
                  </a:lnTo>
                  <a:lnTo>
                    <a:pt x="3011" y="4287"/>
                  </a:lnTo>
                  <a:lnTo>
                    <a:pt x="2972" y="4377"/>
                  </a:lnTo>
                  <a:lnTo>
                    <a:pt x="2930" y="4467"/>
                  </a:lnTo>
                  <a:lnTo>
                    <a:pt x="2886" y="4555"/>
                  </a:lnTo>
                  <a:lnTo>
                    <a:pt x="2839" y="4642"/>
                  </a:lnTo>
                  <a:lnTo>
                    <a:pt x="2788" y="4727"/>
                  </a:lnTo>
                  <a:lnTo>
                    <a:pt x="2736" y="4811"/>
                  </a:lnTo>
                  <a:lnTo>
                    <a:pt x="2680" y="4894"/>
                  </a:lnTo>
                  <a:lnTo>
                    <a:pt x="2621" y="4975"/>
                  </a:lnTo>
                </a:path>
              </a:pathLst>
            </a:custGeom>
            <a:solidFill>
              <a:srgbClr val="0065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0" name="Freeform 3"/>
            <p:cNvSpPr>
              <a:spLocks/>
            </p:cNvSpPr>
            <p:nvPr/>
          </p:nvSpPr>
          <p:spPr bwMode="auto">
            <a:xfrm>
              <a:off x="4867" y="-2244"/>
              <a:ext cx="3266" cy="4974"/>
            </a:xfrm>
            <a:custGeom>
              <a:avLst/>
              <a:gdLst>
                <a:gd name="T0" fmla="*/ 2651 w 3266"/>
                <a:gd name="T1" fmla="*/ 4975 h 4974"/>
                <a:gd name="T2" fmla="*/ 2709 w 3266"/>
                <a:gd name="T3" fmla="*/ 4894 h 4974"/>
                <a:gd name="T4" fmla="*/ 2765 w 3266"/>
                <a:gd name="T5" fmla="*/ 4811 h 4974"/>
                <a:gd name="T6" fmla="*/ 2818 w 3266"/>
                <a:gd name="T7" fmla="*/ 4727 h 4974"/>
                <a:gd name="T8" fmla="*/ 2868 w 3266"/>
                <a:gd name="T9" fmla="*/ 4642 h 4974"/>
                <a:gd name="T10" fmla="*/ 2915 w 3266"/>
                <a:gd name="T11" fmla="*/ 4555 h 4974"/>
                <a:gd name="T12" fmla="*/ 2960 w 3266"/>
                <a:gd name="T13" fmla="*/ 4467 h 4974"/>
                <a:gd name="T14" fmla="*/ 3001 w 3266"/>
                <a:gd name="T15" fmla="*/ 4377 h 4974"/>
                <a:gd name="T16" fmla="*/ 3040 w 3266"/>
                <a:gd name="T17" fmla="*/ 4287 h 4974"/>
                <a:gd name="T18" fmla="*/ 3076 w 3266"/>
                <a:gd name="T19" fmla="*/ 4195 h 4974"/>
                <a:gd name="T20" fmla="*/ 3108 w 3266"/>
                <a:gd name="T21" fmla="*/ 4102 h 4974"/>
                <a:gd name="T22" fmla="*/ 3138 w 3266"/>
                <a:gd name="T23" fmla="*/ 4009 h 4974"/>
                <a:gd name="T24" fmla="*/ 3165 w 3266"/>
                <a:gd name="T25" fmla="*/ 3914 h 4974"/>
                <a:gd name="T26" fmla="*/ 3188 w 3266"/>
                <a:gd name="T27" fmla="*/ 3819 h 4974"/>
                <a:gd name="T28" fmla="*/ 3209 w 3266"/>
                <a:gd name="T29" fmla="*/ 3723 h 4974"/>
                <a:gd name="T30" fmla="*/ 3226 w 3266"/>
                <a:gd name="T31" fmla="*/ 3626 h 4974"/>
                <a:gd name="T32" fmla="*/ 3241 w 3266"/>
                <a:gd name="T33" fmla="*/ 3528 h 4974"/>
                <a:gd name="T34" fmla="*/ 3252 w 3266"/>
                <a:gd name="T35" fmla="*/ 3430 h 4974"/>
                <a:gd name="T36" fmla="*/ 3260 w 3266"/>
                <a:gd name="T37" fmla="*/ 3332 h 4974"/>
                <a:gd name="T38" fmla="*/ 3265 w 3266"/>
                <a:gd name="T39" fmla="*/ 3233 h 4974"/>
                <a:gd name="T40" fmla="*/ 3266 w 3266"/>
                <a:gd name="T41" fmla="*/ 3134 h 4974"/>
                <a:gd name="T42" fmla="*/ 3256 w 3266"/>
                <a:gd name="T43" fmla="*/ 2877 h 4974"/>
                <a:gd name="T44" fmla="*/ 3224 w 3266"/>
                <a:gd name="T45" fmla="*/ 2625 h 4974"/>
                <a:gd name="T46" fmla="*/ 3172 w 3266"/>
                <a:gd name="T47" fmla="*/ 2381 h 4974"/>
                <a:gd name="T48" fmla="*/ 3102 w 3266"/>
                <a:gd name="T49" fmla="*/ 2143 h 4974"/>
                <a:gd name="T50" fmla="*/ 3013 w 3266"/>
                <a:gd name="T51" fmla="*/ 1914 h 4974"/>
                <a:gd name="T52" fmla="*/ 2906 w 3266"/>
                <a:gd name="T53" fmla="*/ 1693 h 4974"/>
                <a:gd name="T54" fmla="*/ 2783 w 3266"/>
                <a:gd name="T55" fmla="*/ 1483 h 4974"/>
                <a:gd name="T56" fmla="*/ 2644 w 3266"/>
                <a:gd name="T57" fmla="*/ 1283 h 4974"/>
                <a:gd name="T58" fmla="*/ 2490 w 3266"/>
                <a:gd name="T59" fmla="*/ 1094 h 4974"/>
                <a:gd name="T60" fmla="*/ 2321 w 3266"/>
                <a:gd name="T61" fmla="*/ 917 h 4974"/>
                <a:gd name="T62" fmla="*/ 2140 w 3266"/>
                <a:gd name="T63" fmla="*/ 754 h 4974"/>
                <a:gd name="T64" fmla="*/ 1945 w 3266"/>
                <a:gd name="T65" fmla="*/ 604 h 4974"/>
                <a:gd name="T66" fmla="*/ 1739 w 3266"/>
                <a:gd name="T67" fmla="*/ 469 h 4974"/>
                <a:gd name="T68" fmla="*/ 1523 w 3266"/>
                <a:gd name="T69" fmla="*/ 349 h 4974"/>
                <a:gd name="T70" fmla="*/ 1296 w 3266"/>
                <a:gd name="T71" fmla="*/ 246 h 4974"/>
                <a:gd name="T72" fmla="*/ 1060 w 3266"/>
                <a:gd name="T73" fmla="*/ 159 h 4974"/>
                <a:gd name="T74" fmla="*/ 815 w 3266"/>
                <a:gd name="T75" fmla="*/ 91 h 4974"/>
                <a:gd name="T76" fmla="*/ 564 w 3266"/>
                <a:gd name="T77" fmla="*/ 41 h 4974"/>
                <a:gd name="T78" fmla="*/ 305 w 3266"/>
                <a:gd name="T79" fmla="*/ 10 h 4974"/>
                <a:gd name="T80" fmla="*/ 40 w 3266"/>
                <a:gd name="T81" fmla="*/ 0 h 4974"/>
                <a:gd name="T82" fmla="*/ 15 w 3266"/>
                <a:gd name="T83" fmla="*/ 0 h 4974"/>
                <a:gd name="T84" fmla="*/ 2 w 3266"/>
                <a:gd name="T85" fmla="*/ 0 h 4974"/>
                <a:gd name="T86" fmla="*/ 0 w 3266"/>
                <a:gd name="T87" fmla="*/ 0 h 4974"/>
                <a:gd name="T88" fmla="*/ 9 w 3266"/>
                <a:gd name="T89" fmla="*/ 0 h 4974"/>
                <a:gd name="T90" fmla="*/ 29 w 3266"/>
                <a:gd name="T91" fmla="*/ 0 h 4974"/>
                <a:gd name="T92" fmla="*/ 40 w 3266"/>
                <a:gd name="T93" fmla="*/ 3134 h 4974"/>
                <a:gd name="T94" fmla="*/ 2651 w 3266"/>
                <a:gd name="T95" fmla="*/ 4975 h 4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66" h="4974">
                  <a:moveTo>
                    <a:pt x="2651" y="4975"/>
                  </a:moveTo>
                  <a:lnTo>
                    <a:pt x="2709" y="4894"/>
                  </a:lnTo>
                  <a:lnTo>
                    <a:pt x="2765" y="4811"/>
                  </a:lnTo>
                  <a:lnTo>
                    <a:pt x="2818" y="4727"/>
                  </a:lnTo>
                  <a:lnTo>
                    <a:pt x="2868" y="4642"/>
                  </a:lnTo>
                  <a:lnTo>
                    <a:pt x="2915" y="4555"/>
                  </a:lnTo>
                  <a:lnTo>
                    <a:pt x="2960" y="4467"/>
                  </a:lnTo>
                  <a:lnTo>
                    <a:pt x="3001" y="4377"/>
                  </a:lnTo>
                  <a:lnTo>
                    <a:pt x="3040" y="4287"/>
                  </a:lnTo>
                  <a:lnTo>
                    <a:pt x="3076" y="4195"/>
                  </a:lnTo>
                  <a:lnTo>
                    <a:pt x="3108" y="4102"/>
                  </a:lnTo>
                  <a:lnTo>
                    <a:pt x="3138" y="4009"/>
                  </a:lnTo>
                  <a:lnTo>
                    <a:pt x="3165" y="3914"/>
                  </a:lnTo>
                  <a:lnTo>
                    <a:pt x="3188" y="3819"/>
                  </a:lnTo>
                  <a:lnTo>
                    <a:pt x="3209" y="3723"/>
                  </a:lnTo>
                  <a:lnTo>
                    <a:pt x="3226" y="3626"/>
                  </a:lnTo>
                  <a:lnTo>
                    <a:pt x="3241" y="3528"/>
                  </a:lnTo>
                  <a:lnTo>
                    <a:pt x="3252" y="3430"/>
                  </a:lnTo>
                  <a:lnTo>
                    <a:pt x="3260" y="3332"/>
                  </a:lnTo>
                  <a:lnTo>
                    <a:pt x="3265" y="3233"/>
                  </a:lnTo>
                  <a:lnTo>
                    <a:pt x="3266" y="3134"/>
                  </a:lnTo>
                  <a:lnTo>
                    <a:pt x="3256" y="2877"/>
                  </a:lnTo>
                  <a:lnTo>
                    <a:pt x="3224" y="2625"/>
                  </a:lnTo>
                  <a:lnTo>
                    <a:pt x="3172" y="2381"/>
                  </a:lnTo>
                  <a:lnTo>
                    <a:pt x="3102" y="2143"/>
                  </a:lnTo>
                  <a:lnTo>
                    <a:pt x="3013" y="1914"/>
                  </a:lnTo>
                  <a:lnTo>
                    <a:pt x="2906" y="1693"/>
                  </a:lnTo>
                  <a:lnTo>
                    <a:pt x="2783" y="1483"/>
                  </a:lnTo>
                  <a:lnTo>
                    <a:pt x="2644" y="1283"/>
                  </a:lnTo>
                  <a:lnTo>
                    <a:pt x="2490" y="1094"/>
                  </a:lnTo>
                  <a:lnTo>
                    <a:pt x="2321" y="917"/>
                  </a:lnTo>
                  <a:lnTo>
                    <a:pt x="2140" y="754"/>
                  </a:lnTo>
                  <a:lnTo>
                    <a:pt x="1945" y="604"/>
                  </a:lnTo>
                  <a:lnTo>
                    <a:pt x="1739" y="469"/>
                  </a:lnTo>
                  <a:lnTo>
                    <a:pt x="1523" y="349"/>
                  </a:lnTo>
                  <a:lnTo>
                    <a:pt x="1296" y="246"/>
                  </a:lnTo>
                  <a:lnTo>
                    <a:pt x="1060" y="159"/>
                  </a:lnTo>
                  <a:lnTo>
                    <a:pt x="815" y="91"/>
                  </a:lnTo>
                  <a:lnTo>
                    <a:pt x="564" y="41"/>
                  </a:lnTo>
                  <a:lnTo>
                    <a:pt x="305" y="10"/>
                  </a:lnTo>
                  <a:lnTo>
                    <a:pt x="40" y="0"/>
                  </a:lnTo>
                  <a:lnTo>
                    <a:pt x="1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9" y="0"/>
                  </a:lnTo>
                  <a:lnTo>
                    <a:pt x="29" y="0"/>
                  </a:lnTo>
                  <a:lnTo>
                    <a:pt x="40" y="3134"/>
                  </a:lnTo>
                  <a:lnTo>
                    <a:pt x="2651" y="4975"/>
                  </a:lnTo>
                  <a:close/>
                </a:path>
              </a:pathLst>
            </a:custGeom>
            <a:noFill/>
            <a:ln w="950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1" name="Freeform 4"/>
            <p:cNvSpPr>
              <a:spLocks/>
            </p:cNvSpPr>
            <p:nvPr/>
          </p:nvSpPr>
          <p:spPr bwMode="auto">
            <a:xfrm>
              <a:off x="3003" y="889"/>
              <a:ext cx="4515" cy="3135"/>
            </a:xfrm>
            <a:custGeom>
              <a:avLst/>
              <a:gdLst>
                <a:gd name="T0" fmla="*/ 1904 w 4515"/>
                <a:gd name="T1" fmla="*/ 3134 h 3135"/>
                <a:gd name="T2" fmla="*/ 1801 w 4515"/>
                <a:gd name="T3" fmla="*/ 3132 h 3135"/>
                <a:gd name="T4" fmla="*/ 1699 w 4515"/>
                <a:gd name="T5" fmla="*/ 3128 h 3135"/>
                <a:gd name="T6" fmla="*/ 1597 w 4515"/>
                <a:gd name="T7" fmla="*/ 3120 h 3135"/>
                <a:gd name="T8" fmla="*/ 1496 w 4515"/>
                <a:gd name="T9" fmla="*/ 3109 h 3135"/>
                <a:gd name="T10" fmla="*/ 1395 w 4515"/>
                <a:gd name="T11" fmla="*/ 3095 h 3135"/>
                <a:gd name="T12" fmla="*/ 1295 w 4515"/>
                <a:gd name="T13" fmla="*/ 3077 h 3135"/>
                <a:gd name="T14" fmla="*/ 1195 w 4515"/>
                <a:gd name="T15" fmla="*/ 3057 h 3135"/>
                <a:gd name="T16" fmla="*/ 1097 w 4515"/>
                <a:gd name="T17" fmla="*/ 3034 h 3135"/>
                <a:gd name="T18" fmla="*/ 999 w 4515"/>
                <a:gd name="T19" fmla="*/ 3008 h 3135"/>
                <a:gd name="T20" fmla="*/ 902 w 4515"/>
                <a:gd name="T21" fmla="*/ 2979 h 3135"/>
                <a:gd name="T22" fmla="*/ 806 w 4515"/>
                <a:gd name="T23" fmla="*/ 2947 h 3135"/>
                <a:gd name="T24" fmla="*/ 711 w 4515"/>
                <a:gd name="T25" fmla="*/ 2912 h 3135"/>
                <a:gd name="T26" fmla="*/ 617 w 4515"/>
                <a:gd name="T27" fmla="*/ 2874 h 3135"/>
                <a:gd name="T28" fmla="*/ 525 w 4515"/>
                <a:gd name="T29" fmla="*/ 2833 h 3135"/>
                <a:gd name="T30" fmla="*/ 434 w 4515"/>
                <a:gd name="T31" fmla="*/ 2789 h 3135"/>
                <a:gd name="T32" fmla="*/ 344 w 4515"/>
                <a:gd name="T33" fmla="*/ 2743 h 3135"/>
                <a:gd name="T34" fmla="*/ 255 w 4515"/>
                <a:gd name="T35" fmla="*/ 2693 h 3135"/>
                <a:gd name="T36" fmla="*/ 168 w 4515"/>
                <a:gd name="T37" fmla="*/ 2641 h 3135"/>
                <a:gd name="T38" fmla="*/ 83 w 4515"/>
                <a:gd name="T39" fmla="*/ 2587 h 3135"/>
                <a:gd name="T40" fmla="*/ 0 w 4515"/>
                <a:gd name="T41" fmla="*/ 2529 h 3135"/>
                <a:gd name="T42" fmla="*/ 1904 w 4515"/>
                <a:gd name="T43" fmla="*/ 0 h 3135"/>
                <a:gd name="T44" fmla="*/ 4514 w 4515"/>
                <a:gd name="T45" fmla="*/ 1840 h 3135"/>
                <a:gd name="T46" fmla="*/ 4421 w 4515"/>
                <a:gd name="T47" fmla="*/ 1960 h 3135"/>
                <a:gd name="T48" fmla="*/ 4322 w 4515"/>
                <a:gd name="T49" fmla="*/ 2074 h 3135"/>
                <a:gd name="T50" fmla="*/ 4218 w 4515"/>
                <a:gd name="T51" fmla="*/ 2183 h 3135"/>
                <a:gd name="T52" fmla="*/ 4109 w 4515"/>
                <a:gd name="T53" fmla="*/ 2287 h 3135"/>
                <a:gd name="T54" fmla="*/ 3996 w 4515"/>
                <a:gd name="T55" fmla="*/ 2385 h 3135"/>
                <a:gd name="T56" fmla="*/ 3878 w 4515"/>
                <a:gd name="T57" fmla="*/ 2478 h 3135"/>
                <a:gd name="T58" fmla="*/ 3757 w 4515"/>
                <a:gd name="T59" fmla="*/ 2565 h 3135"/>
                <a:gd name="T60" fmla="*/ 3631 w 4515"/>
                <a:gd name="T61" fmla="*/ 2647 h 3135"/>
                <a:gd name="T62" fmla="*/ 3502 w 4515"/>
                <a:gd name="T63" fmla="*/ 2722 h 3135"/>
                <a:gd name="T64" fmla="*/ 3369 w 4515"/>
                <a:gd name="T65" fmla="*/ 2792 h 3135"/>
                <a:gd name="T66" fmla="*/ 3233 w 4515"/>
                <a:gd name="T67" fmla="*/ 2855 h 3135"/>
                <a:gd name="T68" fmla="*/ 3095 w 4515"/>
                <a:gd name="T69" fmla="*/ 2913 h 3135"/>
                <a:gd name="T70" fmla="*/ 2953 w 4515"/>
                <a:gd name="T71" fmla="*/ 2964 h 3135"/>
                <a:gd name="T72" fmla="*/ 2809 w 4515"/>
                <a:gd name="T73" fmla="*/ 3008 h 3135"/>
                <a:gd name="T74" fmla="*/ 2663 w 4515"/>
                <a:gd name="T75" fmla="*/ 3046 h 3135"/>
                <a:gd name="T76" fmla="*/ 2514 w 4515"/>
                <a:gd name="T77" fmla="*/ 3077 h 3135"/>
                <a:gd name="T78" fmla="*/ 2364 w 4515"/>
                <a:gd name="T79" fmla="*/ 3102 h 3135"/>
                <a:gd name="T80" fmla="*/ 2212 w 4515"/>
                <a:gd name="T81" fmla="*/ 3120 h 3135"/>
                <a:gd name="T82" fmla="*/ 2058 w 4515"/>
                <a:gd name="T83" fmla="*/ 3130 h 3135"/>
                <a:gd name="T84" fmla="*/ 1904 w 4515"/>
                <a:gd name="T85" fmla="*/ 3134 h 3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15" h="3135">
                  <a:moveTo>
                    <a:pt x="1904" y="3134"/>
                  </a:moveTo>
                  <a:lnTo>
                    <a:pt x="1801" y="3132"/>
                  </a:lnTo>
                  <a:lnTo>
                    <a:pt x="1699" y="3128"/>
                  </a:lnTo>
                  <a:lnTo>
                    <a:pt x="1597" y="3120"/>
                  </a:lnTo>
                  <a:lnTo>
                    <a:pt x="1496" y="3109"/>
                  </a:lnTo>
                  <a:lnTo>
                    <a:pt x="1395" y="3095"/>
                  </a:lnTo>
                  <a:lnTo>
                    <a:pt x="1295" y="3077"/>
                  </a:lnTo>
                  <a:lnTo>
                    <a:pt x="1195" y="3057"/>
                  </a:lnTo>
                  <a:lnTo>
                    <a:pt x="1097" y="3034"/>
                  </a:lnTo>
                  <a:lnTo>
                    <a:pt x="999" y="3008"/>
                  </a:lnTo>
                  <a:lnTo>
                    <a:pt x="902" y="2979"/>
                  </a:lnTo>
                  <a:lnTo>
                    <a:pt x="806" y="2947"/>
                  </a:lnTo>
                  <a:lnTo>
                    <a:pt x="711" y="2912"/>
                  </a:lnTo>
                  <a:lnTo>
                    <a:pt x="617" y="2874"/>
                  </a:lnTo>
                  <a:lnTo>
                    <a:pt x="525" y="2833"/>
                  </a:lnTo>
                  <a:lnTo>
                    <a:pt x="434" y="2789"/>
                  </a:lnTo>
                  <a:lnTo>
                    <a:pt x="344" y="2743"/>
                  </a:lnTo>
                  <a:lnTo>
                    <a:pt x="255" y="2693"/>
                  </a:lnTo>
                  <a:lnTo>
                    <a:pt x="168" y="2641"/>
                  </a:lnTo>
                  <a:lnTo>
                    <a:pt x="83" y="2587"/>
                  </a:lnTo>
                  <a:lnTo>
                    <a:pt x="0" y="2529"/>
                  </a:lnTo>
                  <a:lnTo>
                    <a:pt x="1904" y="0"/>
                  </a:lnTo>
                  <a:lnTo>
                    <a:pt x="4514" y="1840"/>
                  </a:lnTo>
                  <a:lnTo>
                    <a:pt x="4421" y="1960"/>
                  </a:lnTo>
                  <a:lnTo>
                    <a:pt x="4322" y="2074"/>
                  </a:lnTo>
                  <a:lnTo>
                    <a:pt x="4218" y="2183"/>
                  </a:lnTo>
                  <a:lnTo>
                    <a:pt x="4109" y="2287"/>
                  </a:lnTo>
                  <a:lnTo>
                    <a:pt x="3996" y="2385"/>
                  </a:lnTo>
                  <a:lnTo>
                    <a:pt x="3878" y="2478"/>
                  </a:lnTo>
                  <a:lnTo>
                    <a:pt x="3757" y="2565"/>
                  </a:lnTo>
                  <a:lnTo>
                    <a:pt x="3631" y="2647"/>
                  </a:lnTo>
                  <a:lnTo>
                    <a:pt x="3502" y="2722"/>
                  </a:lnTo>
                  <a:lnTo>
                    <a:pt x="3369" y="2792"/>
                  </a:lnTo>
                  <a:lnTo>
                    <a:pt x="3233" y="2855"/>
                  </a:lnTo>
                  <a:lnTo>
                    <a:pt x="3095" y="2913"/>
                  </a:lnTo>
                  <a:lnTo>
                    <a:pt x="2953" y="2964"/>
                  </a:lnTo>
                  <a:lnTo>
                    <a:pt x="2809" y="3008"/>
                  </a:lnTo>
                  <a:lnTo>
                    <a:pt x="2663" y="3046"/>
                  </a:lnTo>
                  <a:lnTo>
                    <a:pt x="2514" y="3077"/>
                  </a:lnTo>
                  <a:lnTo>
                    <a:pt x="2364" y="3102"/>
                  </a:lnTo>
                  <a:lnTo>
                    <a:pt x="2212" y="3120"/>
                  </a:lnTo>
                  <a:lnTo>
                    <a:pt x="2058" y="3130"/>
                  </a:lnTo>
                  <a:lnTo>
                    <a:pt x="1904" y="3134"/>
                  </a:lnTo>
                </a:path>
              </a:pathLst>
            </a:custGeom>
            <a:solidFill>
              <a:srgbClr val="9A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3003" y="889"/>
              <a:ext cx="4515" cy="3135"/>
            </a:xfrm>
            <a:custGeom>
              <a:avLst/>
              <a:gdLst>
                <a:gd name="T0" fmla="*/ 0 w 4515"/>
                <a:gd name="T1" fmla="*/ 2529 h 3135"/>
                <a:gd name="T2" fmla="*/ 83 w 4515"/>
                <a:gd name="T3" fmla="*/ 2587 h 3135"/>
                <a:gd name="T4" fmla="*/ 168 w 4515"/>
                <a:gd name="T5" fmla="*/ 2641 h 3135"/>
                <a:gd name="T6" fmla="*/ 255 w 4515"/>
                <a:gd name="T7" fmla="*/ 2693 h 3135"/>
                <a:gd name="T8" fmla="*/ 344 w 4515"/>
                <a:gd name="T9" fmla="*/ 2743 h 3135"/>
                <a:gd name="T10" fmla="*/ 434 w 4515"/>
                <a:gd name="T11" fmla="*/ 2789 h 3135"/>
                <a:gd name="T12" fmla="*/ 525 w 4515"/>
                <a:gd name="T13" fmla="*/ 2833 h 3135"/>
                <a:gd name="T14" fmla="*/ 617 w 4515"/>
                <a:gd name="T15" fmla="*/ 2874 h 3135"/>
                <a:gd name="T16" fmla="*/ 711 w 4515"/>
                <a:gd name="T17" fmla="*/ 2912 h 3135"/>
                <a:gd name="T18" fmla="*/ 806 w 4515"/>
                <a:gd name="T19" fmla="*/ 2947 h 3135"/>
                <a:gd name="T20" fmla="*/ 902 w 4515"/>
                <a:gd name="T21" fmla="*/ 2979 h 3135"/>
                <a:gd name="T22" fmla="*/ 999 w 4515"/>
                <a:gd name="T23" fmla="*/ 3008 h 3135"/>
                <a:gd name="T24" fmla="*/ 1097 w 4515"/>
                <a:gd name="T25" fmla="*/ 3034 h 3135"/>
                <a:gd name="T26" fmla="*/ 1195 w 4515"/>
                <a:gd name="T27" fmla="*/ 3057 h 3135"/>
                <a:gd name="T28" fmla="*/ 1295 w 4515"/>
                <a:gd name="T29" fmla="*/ 3077 h 3135"/>
                <a:gd name="T30" fmla="*/ 1395 w 4515"/>
                <a:gd name="T31" fmla="*/ 3095 h 3135"/>
                <a:gd name="T32" fmla="*/ 1496 w 4515"/>
                <a:gd name="T33" fmla="*/ 3109 h 3135"/>
                <a:gd name="T34" fmla="*/ 1597 w 4515"/>
                <a:gd name="T35" fmla="*/ 3120 h 3135"/>
                <a:gd name="T36" fmla="*/ 1699 w 4515"/>
                <a:gd name="T37" fmla="*/ 3128 h 3135"/>
                <a:gd name="T38" fmla="*/ 1801 w 4515"/>
                <a:gd name="T39" fmla="*/ 3132 h 3135"/>
                <a:gd name="T40" fmla="*/ 1904 w 4515"/>
                <a:gd name="T41" fmla="*/ 3134 h 3135"/>
                <a:gd name="T42" fmla="*/ 2058 w 4515"/>
                <a:gd name="T43" fmla="*/ 3130 h 3135"/>
                <a:gd name="T44" fmla="*/ 2212 w 4515"/>
                <a:gd name="T45" fmla="*/ 3120 h 3135"/>
                <a:gd name="T46" fmla="*/ 2364 w 4515"/>
                <a:gd name="T47" fmla="*/ 3102 h 3135"/>
                <a:gd name="T48" fmla="*/ 2514 w 4515"/>
                <a:gd name="T49" fmla="*/ 3077 h 3135"/>
                <a:gd name="T50" fmla="*/ 2663 w 4515"/>
                <a:gd name="T51" fmla="*/ 3046 h 3135"/>
                <a:gd name="T52" fmla="*/ 2809 w 4515"/>
                <a:gd name="T53" fmla="*/ 3008 h 3135"/>
                <a:gd name="T54" fmla="*/ 2953 w 4515"/>
                <a:gd name="T55" fmla="*/ 2964 h 3135"/>
                <a:gd name="T56" fmla="*/ 3095 w 4515"/>
                <a:gd name="T57" fmla="*/ 2913 h 3135"/>
                <a:gd name="T58" fmla="*/ 3233 w 4515"/>
                <a:gd name="T59" fmla="*/ 2855 h 3135"/>
                <a:gd name="T60" fmla="*/ 3369 w 4515"/>
                <a:gd name="T61" fmla="*/ 2792 h 3135"/>
                <a:gd name="T62" fmla="*/ 3502 w 4515"/>
                <a:gd name="T63" fmla="*/ 2722 h 3135"/>
                <a:gd name="T64" fmla="*/ 3631 w 4515"/>
                <a:gd name="T65" fmla="*/ 2647 h 3135"/>
                <a:gd name="T66" fmla="*/ 3757 w 4515"/>
                <a:gd name="T67" fmla="*/ 2565 h 3135"/>
                <a:gd name="T68" fmla="*/ 3878 w 4515"/>
                <a:gd name="T69" fmla="*/ 2478 h 3135"/>
                <a:gd name="T70" fmla="*/ 3996 w 4515"/>
                <a:gd name="T71" fmla="*/ 2385 h 3135"/>
                <a:gd name="T72" fmla="*/ 4109 w 4515"/>
                <a:gd name="T73" fmla="*/ 2287 h 3135"/>
                <a:gd name="T74" fmla="*/ 4218 w 4515"/>
                <a:gd name="T75" fmla="*/ 2183 h 3135"/>
                <a:gd name="T76" fmla="*/ 4322 w 4515"/>
                <a:gd name="T77" fmla="*/ 2074 h 3135"/>
                <a:gd name="T78" fmla="*/ 4421 w 4515"/>
                <a:gd name="T79" fmla="*/ 1960 h 3135"/>
                <a:gd name="T80" fmla="*/ 4514 w 4515"/>
                <a:gd name="T81" fmla="*/ 1840 h 3135"/>
                <a:gd name="T82" fmla="*/ 1904 w 4515"/>
                <a:gd name="T83" fmla="*/ 0 h 3135"/>
                <a:gd name="T84" fmla="*/ 0 w 4515"/>
                <a:gd name="T85" fmla="*/ 2529 h 3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15" h="3135">
                  <a:moveTo>
                    <a:pt x="0" y="2529"/>
                  </a:moveTo>
                  <a:lnTo>
                    <a:pt x="83" y="2587"/>
                  </a:lnTo>
                  <a:lnTo>
                    <a:pt x="168" y="2641"/>
                  </a:lnTo>
                  <a:lnTo>
                    <a:pt x="255" y="2693"/>
                  </a:lnTo>
                  <a:lnTo>
                    <a:pt x="344" y="2743"/>
                  </a:lnTo>
                  <a:lnTo>
                    <a:pt x="434" y="2789"/>
                  </a:lnTo>
                  <a:lnTo>
                    <a:pt x="525" y="2833"/>
                  </a:lnTo>
                  <a:lnTo>
                    <a:pt x="617" y="2874"/>
                  </a:lnTo>
                  <a:lnTo>
                    <a:pt x="711" y="2912"/>
                  </a:lnTo>
                  <a:lnTo>
                    <a:pt x="806" y="2947"/>
                  </a:lnTo>
                  <a:lnTo>
                    <a:pt x="902" y="2979"/>
                  </a:lnTo>
                  <a:lnTo>
                    <a:pt x="999" y="3008"/>
                  </a:lnTo>
                  <a:lnTo>
                    <a:pt x="1097" y="3034"/>
                  </a:lnTo>
                  <a:lnTo>
                    <a:pt x="1195" y="3057"/>
                  </a:lnTo>
                  <a:lnTo>
                    <a:pt x="1295" y="3077"/>
                  </a:lnTo>
                  <a:lnTo>
                    <a:pt x="1395" y="3095"/>
                  </a:lnTo>
                  <a:lnTo>
                    <a:pt x="1496" y="3109"/>
                  </a:lnTo>
                  <a:lnTo>
                    <a:pt x="1597" y="3120"/>
                  </a:lnTo>
                  <a:lnTo>
                    <a:pt x="1699" y="3128"/>
                  </a:lnTo>
                  <a:lnTo>
                    <a:pt x="1801" y="3132"/>
                  </a:lnTo>
                  <a:lnTo>
                    <a:pt x="1904" y="3134"/>
                  </a:lnTo>
                  <a:lnTo>
                    <a:pt x="2058" y="3130"/>
                  </a:lnTo>
                  <a:lnTo>
                    <a:pt x="2212" y="3120"/>
                  </a:lnTo>
                  <a:lnTo>
                    <a:pt x="2364" y="3102"/>
                  </a:lnTo>
                  <a:lnTo>
                    <a:pt x="2514" y="3077"/>
                  </a:lnTo>
                  <a:lnTo>
                    <a:pt x="2663" y="3046"/>
                  </a:lnTo>
                  <a:lnTo>
                    <a:pt x="2809" y="3008"/>
                  </a:lnTo>
                  <a:lnTo>
                    <a:pt x="2953" y="2964"/>
                  </a:lnTo>
                  <a:lnTo>
                    <a:pt x="3095" y="2913"/>
                  </a:lnTo>
                  <a:lnTo>
                    <a:pt x="3233" y="2855"/>
                  </a:lnTo>
                  <a:lnTo>
                    <a:pt x="3369" y="2792"/>
                  </a:lnTo>
                  <a:lnTo>
                    <a:pt x="3502" y="2722"/>
                  </a:lnTo>
                  <a:lnTo>
                    <a:pt x="3631" y="2647"/>
                  </a:lnTo>
                  <a:lnTo>
                    <a:pt x="3757" y="2565"/>
                  </a:lnTo>
                  <a:lnTo>
                    <a:pt x="3878" y="2478"/>
                  </a:lnTo>
                  <a:lnTo>
                    <a:pt x="3996" y="2385"/>
                  </a:lnTo>
                  <a:lnTo>
                    <a:pt x="4109" y="2287"/>
                  </a:lnTo>
                  <a:lnTo>
                    <a:pt x="4218" y="2183"/>
                  </a:lnTo>
                  <a:lnTo>
                    <a:pt x="4322" y="2074"/>
                  </a:lnTo>
                  <a:lnTo>
                    <a:pt x="4421" y="1960"/>
                  </a:lnTo>
                  <a:lnTo>
                    <a:pt x="4514" y="1840"/>
                  </a:lnTo>
                  <a:lnTo>
                    <a:pt x="1904" y="0"/>
                  </a:lnTo>
                  <a:lnTo>
                    <a:pt x="0" y="2529"/>
                  </a:lnTo>
                  <a:close/>
                </a:path>
              </a:pathLst>
            </a:custGeom>
            <a:noFill/>
            <a:ln w="940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682" y="-83"/>
              <a:ext cx="3226" cy="3502"/>
            </a:xfrm>
            <a:custGeom>
              <a:avLst/>
              <a:gdLst>
                <a:gd name="T0" fmla="*/ 1321 w 3226"/>
                <a:gd name="T1" fmla="*/ 3502 h 3502"/>
                <a:gd name="T2" fmla="*/ 1199 w 3226"/>
                <a:gd name="T3" fmla="*/ 3411 h 3502"/>
                <a:gd name="T4" fmla="*/ 1082 w 3226"/>
                <a:gd name="T5" fmla="*/ 3315 h 3502"/>
                <a:gd name="T6" fmla="*/ 970 w 3226"/>
                <a:gd name="T7" fmla="*/ 3214 h 3502"/>
                <a:gd name="T8" fmla="*/ 864 w 3226"/>
                <a:gd name="T9" fmla="*/ 3108 h 3502"/>
                <a:gd name="T10" fmla="*/ 764 w 3226"/>
                <a:gd name="T11" fmla="*/ 2999 h 3502"/>
                <a:gd name="T12" fmla="*/ 669 w 3226"/>
                <a:gd name="T13" fmla="*/ 2884 h 3502"/>
                <a:gd name="T14" fmla="*/ 580 w 3226"/>
                <a:gd name="T15" fmla="*/ 2766 h 3502"/>
                <a:gd name="T16" fmla="*/ 497 w 3226"/>
                <a:gd name="T17" fmla="*/ 2645 h 3502"/>
                <a:gd name="T18" fmla="*/ 420 w 3226"/>
                <a:gd name="T19" fmla="*/ 2519 h 3502"/>
                <a:gd name="T20" fmla="*/ 349 w 3226"/>
                <a:gd name="T21" fmla="*/ 2391 h 3502"/>
                <a:gd name="T22" fmla="*/ 284 w 3226"/>
                <a:gd name="T23" fmla="*/ 2259 h 3502"/>
                <a:gd name="T24" fmla="*/ 225 w 3226"/>
                <a:gd name="T25" fmla="*/ 2125 h 3502"/>
                <a:gd name="T26" fmla="*/ 173 w 3226"/>
                <a:gd name="T27" fmla="*/ 1988 h 3502"/>
                <a:gd name="T28" fmla="*/ 128 w 3226"/>
                <a:gd name="T29" fmla="*/ 1848 h 3502"/>
                <a:gd name="T30" fmla="*/ 89 w 3226"/>
                <a:gd name="T31" fmla="*/ 1707 h 3502"/>
                <a:gd name="T32" fmla="*/ 57 w 3226"/>
                <a:gd name="T33" fmla="*/ 1563 h 3502"/>
                <a:gd name="T34" fmla="*/ 32 w 3226"/>
                <a:gd name="T35" fmla="*/ 1417 h 3502"/>
                <a:gd name="T36" fmla="*/ 14 w 3226"/>
                <a:gd name="T37" fmla="*/ 1270 h 3502"/>
                <a:gd name="T38" fmla="*/ 3 w 3226"/>
                <a:gd name="T39" fmla="*/ 1122 h 3502"/>
                <a:gd name="T40" fmla="*/ 0 w 3226"/>
                <a:gd name="T41" fmla="*/ 973 h 3502"/>
                <a:gd name="T42" fmla="*/ 0 w 3226"/>
                <a:gd name="T43" fmla="*/ 923 h 3502"/>
                <a:gd name="T44" fmla="*/ 1 w 3226"/>
                <a:gd name="T45" fmla="*/ 873 h 3502"/>
                <a:gd name="T46" fmla="*/ 3 w 3226"/>
                <a:gd name="T47" fmla="*/ 823 h 3502"/>
                <a:gd name="T48" fmla="*/ 6 w 3226"/>
                <a:gd name="T49" fmla="*/ 774 h 3502"/>
                <a:gd name="T50" fmla="*/ 10 w 3226"/>
                <a:gd name="T51" fmla="*/ 724 h 3502"/>
                <a:gd name="T52" fmla="*/ 14 w 3226"/>
                <a:gd name="T53" fmla="*/ 675 h 3502"/>
                <a:gd name="T54" fmla="*/ 19 w 3226"/>
                <a:gd name="T55" fmla="*/ 626 h 3502"/>
                <a:gd name="T56" fmla="*/ 25 w 3226"/>
                <a:gd name="T57" fmla="*/ 576 h 3502"/>
                <a:gd name="T58" fmla="*/ 32 w 3226"/>
                <a:gd name="T59" fmla="*/ 527 h 3502"/>
                <a:gd name="T60" fmla="*/ 40 w 3226"/>
                <a:gd name="T61" fmla="*/ 478 h 3502"/>
                <a:gd name="T62" fmla="*/ 48 w 3226"/>
                <a:gd name="T63" fmla="*/ 430 h 3502"/>
                <a:gd name="T64" fmla="*/ 58 w 3226"/>
                <a:gd name="T65" fmla="*/ 381 h 3502"/>
                <a:gd name="T66" fmla="*/ 68 w 3226"/>
                <a:gd name="T67" fmla="*/ 333 h 3502"/>
                <a:gd name="T68" fmla="*/ 78 w 3226"/>
                <a:gd name="T69" fmla="*/ 284 h 3502"/>
                <a:gd name="T70" fmla="*/ 90 w 3226"/>
                <a:gd name="T71" fmla="*/ 236 h 3502"/>
                <a:gd name="T72" fmla="*/ 103 w 3226"/>
                <a:gd name="T73" fmla="*/ 189 h 3502"/>
                <a:gd name="T74" fmla="*/ 116 w 3226"/>
                <a:gd name="T75" fmla="*/ 141 h 3502"/>
                <a:gd name="T76" fmla="*/ 130 w 3226"/>
                <a:gd name="T77" fmla="*/ 94 h 3502"/>
                <a:gd name="T78" fmla="*/ 145 w 3226"/>
                <a:gd name="T79" fmla="*/ 46 h 3502"/>
                <a:gd name="T80" fmla="*/ 160 w 3226"/>
                <a:gd name="T81" fmla="*/ 0 h 3502"/>
                <a:gd name="T82" fmla="*/ 3225 w 3226"/>
                <a:gd name="T83" fmla="*/ 973 h 3502"/>
                <a:gd name="T84" fmla="*/ 1321 w 3226"/>
                <a:gd name="T85" fmla="*/ 3502 h 3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26" h="3502">
                  <a:moveTo>
                    <a:pt x="1321" y="3502"/>
                  </a:moveTo>
                  <a:lnTo>
                    <a:pt x="1199" y="3411"/>
                  </a:lnTo>
                  <a:lnTo>
                    <a:pt x="1082" y="3315"/>
                  </a:lnTo>
                  <a:lnTo>
                    <a:pt x="970" y="3214"/>
                  </a:lnTo>
                  <a:lnTo>
                    <a:pt x="864" y="3108"/>
                  </a:lnTo>
                  <a:lnTo>
                    <a:pt x="764" y="2999"/>
                  </a:lnTo>
                  <a:lnTo>
                    <a:pt x="669" y="2884"/>
                  </a:lnTo>
                  <a:lnTo>
                    <a:pt x="580" y="2766"/>
                  </a:lnTo>
                  <a:lnTo>
                    <a:pt x="497" y="2645"/>
                  </a:lnTo>
                  <a:lnTo>
                    <a:pt x="420" y="2519"/>
                  </a:lnTo>
                  <a:lnTo>
                    <a:pt x="349" y="2391"/>
                  </a:lnTo>
                  <a:lnTo>
                    <a:pt x="284" y="2259"/>
                  </a:lnTo>
                  <a:lnTo>
                    <a:pt x="225" y="2125"/>
                  </a:lnTo>
                  <a:lnTo>
                    <a:pt x="173" y="1988"/>
                  </a:lnTo>
                  <a:lnTo>
                    <a:pt x="128" y="1848"/>
                  </a:lnTo>
                  <a:lnTo>
                    <a:pt x="89" y="1707"/>
                  </a:lnTo>
                  <a:lnTo>
                    <a:pt x="57" y="1563"/>
                  </a:lnTo>
                  <a:lnTo>
                    <a:pt x="32" y="1417"/>
                  </a:lnTo>
                  <a:lnTo>
                    <a:pt x="14" y="1270"/>
                  </a:lnTo>
                  <a:lnTo>
                    <a:pt x="3" y="1122"/>
                  </a:lnTo>
                  <a:lnTo>
                    <a:pt x="0" y="973"/>
                  </a:lnTo>
                  <a:lnTo>
                    <a:pt x="0" y="923"/>
                  </a:lnTo>
                  <a:lnTo>
                    <a:pt x="1" y="873"/>
                  </a:lnTo>
                  <a:lnTo>
                    <a:pt x="3" y="823"/>
                  </a:lnTo>
                  <a:lnTo>
                    <a:pt x="6" y="774"/>
                  </a:lnTo>
                  <a:lnTo>
                    <a:pt x="10" y="724"/>
                  </a:lnTo>
                  <a:lnTo>
                    <a:pt x="14" y="675"/>
                  </a:lnTo>
                  <a:lnTo>
                    <a:pt x="19" y="626"/>
                  </a:lnTo>
                  <a:lnTo>
                    <a:pt x="25" y="576"/>
                  </a:lnTo>
                  <a:lnTo>
                    <a:pt x="32" y="527"/>
                  </a:lnTo>
                  <a:lnTo>
                    <a:pt x="40" y="478"/>
                  </a:lnTo>
                  <a:lnTo>
                    <a:pt x="48" y="430"/>
                  </a:lnTo>
                  <a:lnTo>
                    <a:pt x="58" y="381"/>
                  </a:lnTo>
                  <a:lnTo>
                    <a:pt x="68" y="333"/>
                  </a:lnTo>
                  <a:lnTo>
                    <a:pt x="78" y="284"/>
                  </a:lnTo>
                  <a:lnTo>
                    <a:pt x="90" y="236"/>
                  </a:lnTo>
                  <a:lnTo>
                    <a:pt x="103" y="189"/>
                  </a:lnTo>
                  <a:lnTo>
                    <a:pt x="116" y="141"/>
                  </a:lnTo>
                  <a:lnTo>
                    <a:pt x="130" y="94"/>
                  </a:lnTo>
                  <a:lnTo>
                    <a:pt x="145" y="46"/>
                  </a:lnTo>
                  <a:lnTo>
                    <a:pt x="160" y="0"/>
                  </a:lnTo>
                  <a:lnTo>
                    <a:pt x="3225" y="973"/>
                  </a:lnTo>
                  <a:lnTo>
                    <a:pt x="1321" y="3502"/>
                  </a:lnTo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682" y="-83"/>
              <a:ext cx="3226" cy="3502"/>
            </a:xfrm>
            <a:custGeom>
              <a:avLst/>
              <a:gdLst>
                <a:gd name="T0" fmla="*/ 160 w 3226"/>
                <a:gd name="T1" fmla="*/ 0 h 3502"/>
                <a:gd name="T2" fmla="*/ 145 w 3226"/>
                <a:gd name="T3" fmla="*/ 46 h 3502"/>
                <a:gd name="T4" fmla="*/ 130 w 3226"/>
                <a:gd name="T5" fmla="*/ 94 h 3502"/>
                <a:gd name="T6" fmla="*/ 116 w 3226"/>
                <a:gd name="T7" fmla="*/ 141 h 3502"/>
                <a:gd name="T8" fmla="*/ 103 w 3226"/>
                <a:gd name="T9" fmla="*/ 189 h 3502"/>
                <a:gd name="T10" fmla="*/ 90 w 3226"/>
                <a:gd name="T11" fmla="*/ 236 h 3502"/>
                <a:gd name="T12" fmla="*/ 78 w 3226"/>
                <a:gd name="T13" fmla="*/ 284 h 3502"/>
                <a:gd name="T14" fmla="*/ 68 w 3226"/>
                <a:gd name="T15" fmla="*/ 333 h 3502"/>
                <a:gd name="T16" fmla="*/ 58 w 3226"/>
                <a:gd name="T17" fmla="*/ 381 h 3502"/>
                <a:gd name="T18" fmla="*/ 48 w 3226"/>
                <a:gd name="T19" fmla="*/ 430 h 3502"/>
                <a:gd name="T20" fmla="*/ 40 w 3226"/>
                <a:gd name="T21" fmla="*/ 478 h 3502"/>
                <a:gd name="T22" fmla="*/ 32 w 3226"/>
                <a:gd name="T23" fmla="*/ 527 h 3502"/>
                <a:gd name="T24" fmla="*/ 25 w 3226"/>
                <a:gd name="T25" fmla="*/ 576 h 3502"/>
                <a:gd name="T26" fmla="*/ 19 w 3226"/>
                <a:gd name="T27" fmla="*/ 626 h 3502"/>
                <a:gd name="T28" fmla="*/ 14 w 3226"/>
                <a:gd name="T29" fmla="*/ 675 h 3502"/>
                <a:gd name="T30" fmla="*/ 10 w 3226"/>
                <a:gd name="T31" fmla="*/ 724 h 3502"/>
                <a:gd name="T32" fmla="*/ 6 w 3226"/>
                <a:gd name="T33" fmla="*/ 774 h 3502"/>
                <a:gd name="T34" fmla="*/ 3 w 3226"/>
                <a:gd name="T35" fmla="*/ 823 h 3502"/>
                <a:gd name="T36" fmla="*/ 1 w 3226"/>
                <a:gd name="T37" fmla="*/ 873 h 3502"/>
                <a:gd name="T38" fmla="*/ 0 w 3226"/>
                <a:gd name="T39" fmla="*/ 923 h 3502"/>
                <a:gd name="T40" fmla="*/ 0 w 3226"/>
                <a:gd name="T41" fmla="*/ 973 h 3502"/>
                <a:gd name="T42" fmla="*/ 3 w 3226"/>
                <a:gd name="T43" fmla="*/ 1122 h 3502"/>
                <a:gd name="T44" fmla="*/ 14 w 3226"/>
                <a:gd name="T45" fmla="*/ 1270 h 3502"/>
                <a:gd name="T46" fmla="*/ 32 w 3226"/>
                <a:gd name="T47" fmla="*/ 1417 h 3502"/>
                <a:gd name="T48" fmla="*/ 57 w 3226"/>
                <a:gd name="T49" fmla="*/ 1563 h 3502"/>
                <a:gd name="T50" fmla="*/ 89 w 3226"/>
                <a:gd name="T51" fmla="*/ 1707 h 3502"/>
                <a:gd name="T52" fmla="*/ 128 w 3226"/>
                <a:gd name="T53" fmla="*/ 1848 h 3502"/>
                <a:gd name="T54" fmla="*/ 173 w 3226"/>
                <a:gd name="T55" fmla="*/ 1988 h 3502"/>
                <a:gd name="T56" fmla="*/ 225 w 3226"/>
                <a:gd name="T57" fmla="*/ 2125 h 3502"/>
                <a:gd name="T58" fmla="*/ 284 w 3226"/>
                <a:gd name="T59" fmla="*/ 2259 h 3502"/>
                <a:gd name="T60" fmla="*/ 349 w 3226"/>
                <a:gd name="T61" fmla="*/ 2391 h 3502"/>
                <a:gd name="T62" fmla="*/ 420 w 3226"/>
                <a:gd name="T63" fmla="*/ 2519 h 3502"/>
                <a:gd name="T64" fmla="*/ 497 w 3226"/>
                <a:gd name="T65" fmla="*/ 2645 h 3502"/>
                <a:gd name="T66" fmla="*/ 580 w 3226"/>
                <a:gd name="T67" fmla="*/ 2766 h 3502"/>
                <a:gd name="T68" fmla="*/ 669 w 3226"/>
                <a:gd name="T69" fmla="*/ 2884 h 3502"/>
                <a:gd name="T70" fmla="*/ 764 w 3226"/>
                <a:gd name="T71" fmla="*/ 2999 h 3502"/>
                <a:gd name="T72" fmla="*/ 864 w 3226"/>
                <a:gd name="T73" fmla="*/ 3108 h 3502"/>
                <a:gd name="T74" fmla="*/ 970 w 3226"/>
                <a:gd name="T75" fmla="*/ 3214 h 3502"/>
                <a:gd name="T76" fmla="*/ 1082 w 3226"/>
                <a:gd name="T77" fmla="*/ 3315 h 3502"/>
                <a:gd name="T78" fmla="*/ 1199 w 3226"/>
                <a:gd name="T79" fmla="*/ 3411 h 3502"/>
                <a:gd name="T80" fmla="*/ 1321 w 3226"/>
                <a:gd name="T81" fmla="*/ 3502 h 3502"/>
                <a:gd name="T82" fmla="*/ 3225 w 3226"/>
                <a:gd name="T83" fmla="*/ 973 h 3502"/>
                <a:gd name="T84" fmla="*/ 160 w 3226"/>
                <a:gd name="T85" fmla="*/ 0 h 3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226" h="3502">
                  <a:moveTo>
                    <a:pt x="160" y="0"/>
                  </a:moveTo>
                  <a:lnTo>
                    <a:pt x="145" y="46"/>
                  </a:lnTo>
                  <a:lnTo>
                    <a:pt x="130" y="94"/>
                  </a:lnTo>
                  <a:lnTo>
                    <a:pt x="116" y="141"/>
                  </a:lnTo>
                  <a:lnTo>
                    <a:pt x="103" y="189"/>
                  </a:lnTo>
                  <a:lnTo>
                    <a:pt x="90" y="236"/>
                  </a:lnTo>
                  <a:lnTo>
                    <a:pt x="78" y="284"/>
                  </a:lnTo>
                  <a:lnTo>
                    <a:pt x="68" y="333"/>
                  </a:lnTo>
                  <a:lnTo>
                    <a:pt x="58" y="381"/>
                  </a:lnTo>
                  <a:lnTo>
                    <a:pt x="48" y="430"/>
                  </a:lnTo>
                  <a:lnTo>
                    <a:pt x="40" y="478"/>
                  </a:lnTo>
                  <a:lnTo>
                    <a:pt x="32" y="527"/>
                  </a:lnTo>
                  <a:lnTo>
                    <a:pt x="25" y="576"/>
                  </a:lnTo>
                  <a:lnTo>
                    <a:pt x="19" y="626"/>
                  </a:lnTo>
                  <a:lnTo>
                    <a:pt x="14" y="675"/>
                  </a:lnTo>
                  <a:lnTo>
                    <a:pt x="10" y="724"/>
                  </a:lnTo>
                  <a:lnTo>
                    <a:pt x="6" y="774"/>
                  </a:lnTo>
                  <a:lnTo>
                    <a:pt x="3" y="823"/>
                  </a:lnTo>
                  <a:lnTo>
                    <a:pt x="1" y="873"/>
                  </a:lnTo>
                  <a:lnTo>
                    <a:pt x="0" y="923"/>
                  </a:lnTo>
                  <a:lnTo>
                    <a:pt x="0" y="973"/>
                  </a:lnTo>
                  <a:lnTo>
                    <a:pt x="3" y="1122"/>
                  </a:lnTo>
                  <a:lnTo>
                    <a:pt x="14" y="1270"/>
                  </a:lnTo>
                  <a:lnTo>
                    <a:pt x="32" y="1417"/>
                  </a:lnTo>
                  <a:lnTo>
                    <a:pt x="57" y="1563"/>
                  </a:lnTo>
                  <a:lnTo>
                    <a:pt x="89" y="1707"/>
                  </a:lnTo>
                  <a:lnTo>
                    <a:pt x="128" y="1848"/>
                  </a:lnTo>
                  <a:lnTo>
                    <a:pt x="173" y="1988"/>
                  </a:lnTo>
                  <a:lnTo>
                    <a:pt x="225" y="2125"/>
                  </a:lnTo>
                  <a:lnTo>
                    <a:pt x="284" y="2259"/>
                  </a:lnTo>
                  <a:lnTo>
                    <a:pt x="349" y="2391"/>
                  </a:lnTo>
                  <a:lnTo>
                    <a:pt x="420" y="2519"/>
                  </a:lnTo>
                  <a:lnTo>
                    <a:pt x="497" y="2645"/>
                  </a:lnTo>
                  <a:lnTo>
                    <a:pt x="580" y="2766"/>
                  </a:lnTo>
                  <a:lnTo>
                    <a:pt x="669" y="2884"/>
                  </a:lnTo>
                  <a:lnTo>
                    <a:pt x="764" y="2999"/>
                  </a:lnTo>
                  <a:lnTo>
                    <a:pt x="864" y="3108"/>
                  </a:lnTo>
                  <a:lnTo>
                    <a:pt x="970" y="3214"/>
                  </a:lnTo>
                  <a:lnTo>
                    <a:pt x="1082" y="3315"/>
                  </a:lnTo>
                  <a:lnTo>
                    <a:pt x="1199" y="3411"/>
                  </a:lnTo>
                  <a:lnTo>
                    <a:pt x="1321" y="3502"/>
                  </a:lnTo>
                  <a:lnTo>
                    <a:pt x="3225" y="973"/>
                  </a:lnTo>
                  <a:lnTo>
                    <a:pt x="160" y="0"/>
                  </a:lnTo>
                  <a:close/>
                </a:path>
              </a:pathLst>
            </a:custGeom>
            <a:noFill/>
            <a:ln w="9461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1843" y="-953"/>
              <a:ext cx="3065" cy="1842"/>
            </a:xfrm>
            <a:custGeom>
              <a:avLst/>
              <a:gdLst>
                <a:gd name="T0" fmla="*/ 3064 w 3065"/>
                <a:gd name="T1" fmla="*/ 1843 h 1842"/>
                <a:gd name="T2" fmla="*/ 0 w 3065"/>
                <a:gd name="T3" fmla="*/ 870 h 1842"/>
                <a:gd name="T4" fmla="*/ 15 w 3065"/>
                <a:gd name="T5" fmla="*/ 823 h 1842"/>
                <a:gd name="T6" fmla="*/ 32 w 3065"/>
                <a:gd name="T7" fmla="*/ 777 h 1842"/>
                <a:gd name="T8" fmla="*/ 49 w 3065"/>
                <a:gd name="T9" fmla="*/ 731 h 1842"/>
                <a:gd name="T10" fmla="*/ 67 w 3065"/>
                <a:gd name="T11" fmla="*/ 685 h 1842"/>
                <a:gd name="T12" fmla="*/ 86 w 3065"/>
                <a:gd name="T13" fmla="*/ 640 h 1842"/>
                <a:gd name="T14" fmla="*/ 106 w 3065"/>
                <a:gd name="T15" fmla="*/ 595 h 1842"/>
                <a:gd name="T16" fmla="*/ 126 w 3065"/>
                <a:gd name="T17" fmla="*/ 550 h 1842"/>
                <a:gd name="T18" fmla="*/ 147 w 3065"/>
                <a:gd name="T19" fmla="*/ 505 h 1842"/>
                <a:gd name="T20" fmla="*/ 169 w 3065"/>
                <a:gd name="T21" fmla="*/ 461 h 1842"/>
                <a:gd name="T22" fmla="*/ 192 w 3065"/>
                <a:gd name="T23" fmla="*/ 417 h 1842"/>
                <a:gd name="T24" fmla="*/ 215 w 3065"/>
                <a:gd name="T25" fmla="*/ 374 h 1842"/>
                <a:gd name="T26" fmla="*/ 239 w 3065"/>
                <a:gd name="T27" fmla="*/ 331 h 1842"/>
                <a:gd name="T28" fmla="*/ 264 w 3065"/>
                <a:gd name="T29" fmla="*/ 288 h 1842"/>
                <a:gd name="T30" fmla="*/ 289 w 3065"/>
                <a:gd name="T31" fmla="*/ 246 h 1842"/>
                <a:gd name="T32" fmla="*/ 315 w 3065"/>
                <a:gd name="T33" fmla="*/ 204 h 1842"/>
                <a:gd name="T34" fmla="*/ 342 w 3065"/>
                <a:gd name="T35" fmla="*/ 162 h 1842"/>
                <a:gd name="T36" fmla="*/ 370 w 3065"/>
                <a:gd name="T37" fmla="*/ 121 h 1842"/>
                <a:gd name="T38" fmla="*/ 398 w 3065"/>
                <a:gd name="T39" fmla="*/ 80 h 1842"/>
                <a:gd name="T40" fmla="*/ 427 w 3065"/>
                <a:gd name="T41" fmla="*/ 39 h 1842"/>
                <a:gd name="T42" fmla="*/ 457 w 3065"/>
                <a:gd name="T43" fmla="*/ 0 h 1842"/>
                <a:gd name="T44" fmla="*/ 3064 w 3065"/>
                <a:gd name="T45" fmla="*/ 1843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65" h="1842">
                  <a:moveTo>
                    <a:pt x="3064" y="1843"/>
                  </a:moveTo>
                  <a:lnTo>
                    <a:pt x="0" y="870"/>
                  </a:lnTo>
                  <a:lnTo>
                    <a:pt x="15" y="823"/>
                  </a:lnTo>
                  <a:lnTo>
                    <a:pt x="32" y="777"/>
                  </a:lnTo>
                  <a:lnTo>
                    <a:pt x="49" y="731"/>
                  </a:lnTo>
                  <a:lnTo>
                    <a:pt x="67" y="685"/>
                  </a:lnTo>
                  <a:lnTo>
                    <a:pt x="86" y="640"/>
                  </a:lnTo>
                  <a:lnTo>
                    <a:pt x="106" y="595"/>
                  </a:lnTo>
                  <a:lnTo>
                    <a:pt x="126" y="550"/>
                  </a:lnTo>
                  <a:lnTo>
                    <a:pt x="147" y="505"/>
                  </a:lnTo>
                  <a:lnTo>
                    <a:pt x="169" y="461"/>
                  </a:lnTo>
                  <a:lnTo>
                    <a:pt x="192" y="417"/>
                  </a:lnTo>
                  <a:lnTo>
                    <a:pt x="215" y="374"/>
                  </a:lnTo>
                  <a:lnTo>
                    <a:pt x="239" y="331"/>
                  </a:lnTo>
                  <a:lnTo>
                    <a:pt x="264" y="288"/>
                  </a:lnTo>
                  <a:lnTo>
                    <a:pt x="289" y="246"/>
                  </a:lnTo>
                  <a:lnTo>
                    <a:pt x="315" y="204"/>
                  </a:lnTo>
                  <a:lnTo>
                    <a:pt x="342" y="162"/>
                  </a:lnTo>
                  <a:lnTo>
                    <a:pt x="370" y="121"/>
                  </a:lnTo>
                  <a:lnTo>
                    <a:pt x="398" y="80"/>
                  </a:lnTo>
                  <a:lnTo>
                    <a:pt x="427" y="39"/>
                  </a:lnTo>
                  <a:lnTo>
                    <a:pt x="457" y="0"/>
                  </a:lnTo>
                  <a:lnTo>
                    <a:pt x="3064" y="1843"/>
                  </a:lnTo>
                </a:path>
              </a:pathLst>
            </a:custGeom>
            <a:solidFill>
              <a:srgbClr val="3232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1843" y="-953"/>
              <a:ext cx="3065" cy="1842"/>
            </a:xfrm>
            <a:custGeom>
              <a:avLst/>
              <a:gdLst>
                <a:gd name="T0" fmla="*/ 457 w 3065"/>
                <a:gd name="T1" fmla="*/ 0 h 1842"/>
                <a:gd name="T2" fmla="*/ 427 w 3065"/>
                <a:gd name="T3" fmla="*/ 39 h 1842"/>
                <a:gd name="T4" fmla="*/ 398 w 3065"/>
                <a:gd name="T5" fmla="*/ 80 h 1842"/>
                <a:gd name="T6" fmla="*/ 370 w 3065"/>
                <a:gd name="T7" fmla="*/ 121 h 1842"/>
                <a:gd name="T8" fmla="*/ 342 w 3065"/>
                <a:gd name="T9" fmla="*/ 162 h 1842"/>
                <a:gd name="T10" fmla="*/ 315 w 3065"/>
                <a:gd name="T11" fmla="*/ 204 h 1842"/>
                <a:gd name="T12" fmla="*/ 289 w 3065"/>
                <a:gd name="T13" fmla="*/ 246 h 1842"/>
                <a:gd name="T14" fmla="*/ 264 w 3065"/>
                <a:gd name="T15" fmla="*/ 288 h 1842"/>
                <a:gd name="T16" fmla="*/ 239 w 3065"/>
                <a:gd name="T17" fmla="*/ 331 h 1842"/>
                <a:gd name="T18" fmla="*/ 215 w 3065"/>
                <a:gd name="T19" fmla="*/ 374 h 1842"/>
                <a:gd name="T20" fmla="*/ 192 w 3065"/>
                <a:gd name="T21" fmla="*/ 417 h 1842"/>
                <a:gd name="T22" fmla="*/ 169 w 3065"/>
                <a:gd name="T23" fmla="*/ 461 h 1842"/>
                <a:gd name="T24" fmla="*/ 147 w 3065"/>
                <a:gd name="T25" fmla="*/ 505 h 1842"/>
                <a:gd name="T26" fmla="*/ 126 w 3065"/>
                <a:gd name="T27" fmla="*/ 550 h 1842"/>
                <a:gd name="T28" fmla="*/ 106 w 3065"/>
                <a:gd name="T29" fmla="*/ 595 h 1842"/>
                <a:gd name="T30" fmla="*/ 86 w 3065"/>
                <a:gd name="T31" fmla="*/ 640 h 1842"/>
                <a:gd name="T32" fmla="*/ 67 w 3065"/>
                <a:gd name="T33" fmla="*/ 685 h 1842"/>
                <a:gd name="T34" fmla="*/ 49 w 3065"/>
                <a:gd name="T35" fmla="*/ 731 h 1842"/>
                <a:gd name="T36" fmla="*/ 32 w 3065"/>
                <a:gd name="T37" fmla="*/ 777 h 1842"/>
                <a:gd name="T38" fmla="*/ 15 w 3065"/>
                <a:gd name="T39" fmla="*/ 823 h 1842"/>
                <a:gd name="T40" fmla="*/ 0 w 3065"/>
                <a:gd name="T41" fmla="*/ 870 h 1842"/>
                <a:gd name="T42" fmla="*/ 3064 w 3065"/>
                <a:gd name="T43" fmla="*/ 1843 h 1842"/>
                <a:gd name="T44" fmla="*/ 457 w 3065"/>
                <a:gd name="T45" fmla="*/ 0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65" h="1842">
                  <a:moveTo>
                    <a:pt x="457" y="0"/>
                  </a:moveTo>
                  <a:lnTo>
                    <a:pt x="427" y="39"/>
                  </a:lnTo>
                  <a:lnTo>
                    <a:pt x="398" y="80"/>
                  </a:lnTo>
                  <a:lnTo>
                    <a:pt x="370" y="121"/>
                  </a:lnTo>
                  <a:lnTo>
                    <a:pt x="342" y="162"/>
                  </a:lnTo>
                  <a:lnTo>
                    <a:pt x="315" y="204"/>
                  </a:lnTo>
                  <a:lnTo>
                    <a:pt x="289" y="246"/>
                  </a:lnTo>
                  <a:lnTo>
                    <a:pt x="264" y="288"/>
                  </a:lnTo>
                  <a:lnTo>
                    <a:pt x="239" y="331"/>
                  </a:lnTo>
                  <a:lnTo>
                    <a:pt x="215" y="374"/>
                  </a:lnTo>
                  <a:lnTo>
                    <a:pt x="192" y="417"/>
                  </a:lnTo>
                  <a:lnTo>
                    <a:pt x="169" y="461"/>
                  </a:lnTo>
                  <a:lnTo>
                    <a:pt x="147" y="505"/>
                  </a:lnTo>
                  <a:lnTo>
                    <a:pt x="126" y="550"/>
                  </a:lnTo>
                  <a:lnTo>
                    <a:pt x="106" y="595"/>
                  </a:lnTo>
                  <a:lnTo>
                    <a:pt x="86" y="640"/>
                  </a:lnTo>
                  <a:lnTo>
                    <a:pt x="67" y="685"/>
                  </a:lnTo>
                  <a:lnTo>
                    <a:pt x="49" y="731"/>
                  </a:lnTo>
                  <a:lnTo>
                    <a:pt x="32" y="777"/>
                  </a:lnTo>
                  <a:lnTo>
                    <a:pt x="15" y="823"/>
                  </a:lnTo>
                  <a:lnTo>
                    <a:pt x="0" y="870"/>
                  </a:lnTo>
                  <a:lnTo>
                    <a:pt x="3064" y="1843"/>
                  </a:lnTo>
                  <a:lnTo>
                    <a:pt x="457" y="0"/>
                  </a:lnTo>
                  <a:close/>
                </a:path>
              </a:pathLst>
            </a:custGeom>
            <a:noFill/>
            <a:ln w="9386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7" name="Freeform 10"/>
            <p:cNvSpPr>
              <a:spLocks/>
            </p:cNvSpPr>
            <p:nvPr/>
          </p:nvSpPr>
          <p:spPr bwMode="auto">
            <a:xfrm>
              <a:off x="2300" y="-2088"/>
              <a:ext cx="2608" cy="2977"/>
            </a:xfrm>
            <a:custGeom>
              <a:avLst/>
              <a:gdLst>
                <a:gd name="T0" fmla="*/ 2607 w 2608"/>
                <a:gd name="T1" fmla="*/ 2978 h 2977"/>
                <a:gd name="T2" fmla="*/ 0 w 2608"/>
                <a:gd name="T3" fmla="*/ 1135 h 2977"/>
                <a:gd name="T4" fmla="*/ 60 w 2608"/>
                <a:gd name="T5" fmla="*/ 1056 h 2977"/>
                <a:gd name="T6" fmla="*/ 124 w 2608"/>
                <a:gd name="T7" fmla="*/ 979 h 2977"/>
                <a:gd name="T8" fmla="*/ 190 w 2608"/>
                <a:gd name="T9" fmla="*/ 904 h 2977"/>
                <a:gd name="T10" fmla="*/ 258 w 2608"/>
                <a:gd name="T11" fmla="*/ 831 h 2977"/>
                <a:gd name="T12" fmla="*/ 328 w 2608"/>
                <a:gd name="T13" fmla="*/ 761 h 2977"/>
                <a:gd name="T14" fmla="*/ 400 w 2608"/>
                <a:gd name="T15" fmla="*/ 692 h 2977"/>
                <a:gd name="T16" fmla="*/ 475 w 2608"/>
                <a:gd name="T17" fmla="*/ 626 h 2977"/>
                <a:gd name="T18" fmla="*/ 551 w 2608"/>
                <a:gd name="T19" fmla="*/ 563 h 2977"/>
                <a:gd name="T20" fmla="*/ 630 w 2608"/>
                <a:gd name="T21" fmla="*/ 502 h 2977"/>
                <a:gd name="T22" fmla="*/ 710 w 2608"/>
                <a:gd name="T23" fmla="*/ 443 h 2977"/>
                <a:gd name="T24" fmla="*/ 792 w 2608"/>
                <a:gd name="T25" fmla="*/ 387 h 2977"/>
                <a:gd name="T26" fmla="*/ 876 w 2608"/>
                <a:gd name="T27" fmla="*/ 333 h 2977"/>
                <a:gd name="T28" fmla="*/ 962 w 2608"/>
                <a:gd name="T29" fmla="*/ 282 h 2977"/>
                <a:gd name="T30" fmla="*/ 1049 w 2608"/>
                <a:gd name="T31" fmla="*/ 233 h 2977"/>
                <a:gd name="T32" fmla="*/ 1138 w 2608"/>
                <a:gd name="T33" fmla="*/ 187 h 2977"/>
                <a:gd name="T34" fmla="*/ 1229 w 2608"/>
                <a:gd name="T35" fmla="*/ 144 h 2977"/>
                <a:gd name="T36" fmla="*/ 1321 w 2608"/>
                <a:gd name="T37" fmla="*/ 104 h 2977"/>
                <a:gd name="T38" fmla="*/ 1414 w 2608"/>
                <a:gd name="T39" fmla="*/ 66 h 2977"/>
                <a:gd name="T40" fmla="*/ 1509 w 2608"/>
                <a:gd name="T41" fmla="*/ 31 h 2977"/>
                <a:gd name="T42" fmla="*/ 1605 w 2608"/>
                <a:gd name="T43" fmla="*/ 0 h 2977"/>
                <a:gd name="T44" fmla="*/ 2607 w 2608"/>
                <a:gd name="T45" fmla="*/ 2978 h 2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08" h="2977">
                  <a:moveTo>
                    <a:pt x="2607" y="2978"/>
                  </a:moveTo>
                  <a:lnTo>
                    <a:pt x="0" y="1135"/>
                  </a:lnTo>
                  <a:lnTo>
                    <a:pt x="60" y="1056"/>
                  </a:lnTo>
                  <a:lnTo>
                    <a:pt x="124" y="979"/>
                  </a:lnTo>
                  <a:lnTo>
                    <a:pt x="190" y="904"/>
                  </a:lnTo>
                  <a:lnTo>
                    <a:pt x="258" y="831"/>
                  </a:lnTo>
                  <a:lnTo>
                    <a:pt x="328" y="761"/>
                  </a:lnTo>
                  <a:lnTo>
                    <a:pt x="400" y="692"/>
                  </a:lnTo>
                  <a:lnTo>
                    <a:pt x="475" y="626"/>
                  </a:lnTo>
                  <a:lnTo>
                    <a:pt x="551" y="563"/>
                  </a:lnTo>
                  <a:lnTo>
                    <a:pt x="630" y="502"/>
                  </a:lnTo>
                  <a:lnTo>
                    <a:pt x="710" y="443"/>
                  </a:lnTo>
                  <a:lnTo>
                    <a:pt x="792" y="387"/>
                  </a:lnTo>
                  <a:lnTo>
                    <a:pt x="876" y="333"/>
                  </a:lnTo>
                  <a:lnTo>
                    <a:pt x="962" y="282"/>
                  </a:lnTo>
                  <a:lnTo>
                    <a:pt x="1049" y="233"/>
                  </a:lnTo>
                  <a:lnTo>
                    <a:pt x="1138" y="187"/>
                  </a:lnTo>
                  <a:lnTo>
                    <a:pt x="1229" y="144"/>
                  </a:lnTo>
                  <a:lnTo>
                    <a:pt x="1321" y="104"/>
                  </a:lnTo>
                  <a:lnTo>
                    <a:pt x="1414" y="66"/>
                  </a:lnTo>
                  <a:lnTo>
                    <a:pt x="1509" y="31"/>
                  </a:lnTo>
                  <a:lnTo>
                    <a:pt x="1605" y="0"/>
                  </a:lnTo>
                  <a:lnTo>
                    <a:pt x="2607" y="2978"/>
                  </a:lnTo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8" name="Freeform 11"/>
            <p:cNvSpPr>
              <a:spLocks/>
            </p:cNvSpPr>
            <p:nvPr/>
          </p:nvSpPr>
          <p:spPr bwMode="auto">
            <a:xfrm>
              <a:off x="2300" y="-2088"/>
              <a:ext cx="2608" cy="2977"/>
            </a:xfrm>
            <a:custGeom>
              <a:avLst/>
              <a:gdLst>
                <a:gd name="T0" fmla="*/ 1605 w 2608"/>
                <a:gd name="T1" fmla="*/ 0 h 2977"/>
                <a:gd name="T2" fmla="*/ 1509 w 2608"/>
                <a:gd name="T3" fmla="*/ 31 h 2977"/>
                <a:gd name="T4" fmla="*/ 1414 w 2608"/>
                <a:gd name="T5" fmla="*/ 66 h 2977"/>
                <a:gd name="T6" fmla="*/ 1321 w 2608"/>
                <a:gd name="T7" fmla="*/ 104 h 2977"/>
                <a:gd name="T8" fmla="*/ 1229 w 2608"/>
                <a:gd name="T9" fmla="*/ 144 h 2977"/>
                <a:gd name="T10" fmla="*/ 1138 w 2608"/>
                <a:gd name="T11" fmla="*/ 187 h 2977"/>
                <a:gd name="T12" fmla="*/ 1049 w 2608"/>
                <a:gd name="T13" fmla="*/ 233 h 2977"/>
                <a:gd name="T14" fmla="*/ 962 w 2608"/>
                <a:gd name="T15" fmla="*/ 282 h 2977"/>
                <a:gd name="T16" fmla="*/ 876 w 2608"/>
                <a:gd name="T17" fmla="*/ 333 h 2977"/>
                <a:gd name="T18" fmla="*/ 792 w 2608"/>
                <a:gd name="T19" fmla="*/ 387 h 2977"/>
                <a:gd name="T20" fmla="*/ 710 w 2608"/>
                <a:gd name="T21" fmla="*/ 443 h 2977"/>
                <a:gd name="T22" fmla="*/ 630 w 2608"/>
                <a:gd name="T23" fmla="*/ 502 h 2977"/>
                <a:gd name="T24" fmla="*/ 551 w 2608"/>
                <a:gd name="T25" fmla="*/ 563 h 2977"/>
                <a:gd name="T26" fmla="*/ 475 w 2608"/>
                <a:gd name="T27" fmla="*/ 626 h 2977"/>
                <a:gd name="T28" fmla="*/ 400 w 2608"/>
                <a:gd name="T29" fmla="*/ 692 h 2977"/>
                <a:gd name="T30" fmla="*/ 328 w 2608"/>
                <a:gd name="T31" fmla="*/ 761 h 2977"/>
                <a:gd name="T32" fmla="*/ 258 w 2608"/>
                <a:gd name="T33" fmla="*/ 831 h 2977"/>
                <a:gd name="T34" fmla="*/ 190 w 2608"/>
                <a:gd name="T35" fmla="*/ 904 h 2977"/>
                <a:gd name="T36" fmla="*/ 124 w 2608"/>
                <a:gd name="T37" fmla="*/ 979 h 2977"/>
                <a:gd name="T38" fmla="*/ 60 w 2608"/>
                <a:gd name="T39" fmla="*/ 1056 h 2977"/>
                <a:gd name="T40" fmla="*/ 0 w 2608"/>
                <a:gd name="T41" fmla="*/ 1135 h 2977"/>
                <a:gd name="T42" fmla="*/ 2607 w 2608"/>
                <a:gd name="T43" fmla="*/ 2978 h 2977"/>
                <a:gd name="T44" fmla="*/ 1605 w 2608"/>
                <a:gd name="T45" fmla="*/ 0 h 2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08" h="2977">
                  <a:moveTo>
                    <a:pt x="1605" y="0"/>
                  </a:moveTo>
                  <a:lnTo>
                    <a:pt x="1509" y="31"/>
                  </a:lnTo>
                  <a:lnTo>
                    <a:pt x="1414" y="66"/>
                  </a:lnTo>
                  <a:lnTo>
                    <a:pt x="1321" y="104"/>
                  </a:lnTo>
                  <a:lnTo>
                    <a:pt x="1229" y="144"/>
                  </a:lnTo>
                  <a:lnTo>
                    <a:pt x="1138" y="187"/>
                  </a:lnTo>
                  <a:lnTo>
                    <a:pt x="1049" y="233"/>
                  </a:lnTo>
                  <a:lnTo>
                    <a:pt x="962" y="282"/>
                  </a:lnTo>
                  <a:lnTo>
                    <a:pt x="876" y="333"/>
                  </a:lnTo>
                  <a:lnTo>
                    <a:pt x="792" y="387"/>
                  </a:lnTo>
                  <a:lnTo>
                    <a:pt x="710" y="443"/>
                  </a:lnTo>
                  <a:lnTo>
                    <a:pt x="630" y="502"/>
                  </a:lnTo>
                  <a:lnTo>
                    <a:pt x="551" y="563"/>
                  </a:lnTo>
                  <a:lnTo>
                    <a:pt x="475" y="626"/>
                  </a:lnTo>
                  <a:lnTo>
                    <a:pt x="400" y="692"/>
                  </a:lnTo>
                  <a:lnTo>
                    <a:pt x="328" y="761"/>
                  </a:lnTo>
                  <a:lnTo>
                    <a:pt x="258" y="831"/>
                  </a:lnTo>
                  <a:lnTo>
                    <a:pt x="190" y="904"/>
                  </a:lnTo>
                  <a:lnTo>
                    <a:pt x="124" y="979"/>
                  </a:lnTo>
                  <a:lnTo>
                    <a:pt x="60" y="1056"/>
                  </a:lnTo>
                  <a:lnTo>
                    <a:pt x="0" y="1135"/>
                  </a:lnTo>
                  <a:lnTo>
                    <a:pt x="2607" y="2978"/>
                  </a:lnTo>
                  <a:lnTo>
                    <a:pt x="1605" y="0"/>
                  </a:lnTo>
                  <a:close/>
                </a:path>
              </a:pathLst>
            </a:custGeom>
            <a:noFill/>
            <a:ln w="9467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19" name="Freeform 12"/>
            <p:cNvSpPr>
              <a:spLocks/>
            </p:cNvSpPr>
            <p:nvPr/>
          </p:nvSpPr>
          <p:spPr bwMode="auto">
            <a:xfrm>
              <a:off x="3906" y="-2244"/>
              <a:ext cx="1002" cy="3133"/>
            </a:xfrm>
            <a:custGeom>
              <a:avLst/>
              <a:gdLst>
                <a:gd name="T0" fmla="*/ 1002 w 1002"/>
                <a:gd name="T1" fmla="*/ 3134 h 3133"/>
                <a:gd name="T2" fmla="*/ 0 w 1002"/>
                <a:gd name="T3" fmla="*/ 156 h 3133"/>
                <a:gd name="T4" fmla="*/ 48 w 1002"/>
                <a:gd name="T5" fmla="*/ 140 h 3133"/>
                <a:gd name="T6" fmla="*/ 96 w 1002"/>
                <a:gd name="T7" fmla="*/ 126 h 3133"/>
                <a:gd name="T8" fmla="*/ 144 w 1002"/>
                <a:gd name="T9" fmla="*/ 113 h 3133"/>
                <a:gd name="T10" fmla="*/ 193 w 1002"/>
                <a:gd name="T11" fmla="*/ 100 h 3133"/>
                <a:gd name="T12" fmla="*/ 242 w 1002"/>
                <a:gd name="T13" fmla="*/ 88 h 3133"/>
                <a:gd name="T14" fmla="*/ 291 w 1002"/>
                <a:gd name="T15" fmla="*/ 77 h 3133"/>
                <a:gd name="T16" fmla="*/ 340 w 1002"/>
                <a:gd name="T17" fmla="*/ 66 h 3133"/>
                <a:gd name="T18" fmla="*/ 390 w 1002"/>
                <a:gd name="T19" fmla="*/ 56 h 3133"/>
                <a:gd name="T20" fmla="*/ 439 w 1002"/>
                <a:gd name="T21" fmla="*/ 47 h 3133"/>
                <a:gd name="T22" fmla="*/ 489 w 1002"/>
                <a:gd name="T23" fmla="*/ 39 h 3133"/>
                <a:gd name="T24" fmla="*/ 539 w 1002"/>
                <a:gd name="T25" fmla="*/ 32 h 3133"/>
                <a:gd name="T26" fmla="*/ 589 w 1002"/>
                <a:gd name="T27" fmla="*/ 25 h 3133"/>
                <a:gd name="T28" fmla="*/ 640 w 1002"/>
                <a:gd name="T29" fmla="*/ 19 h 3133"/>
                <a:gd name="T30" fmla="*/ 690 w 1002"/>
                <a:gd name="T31" fmla="*/ 14 h 3133"/>
                <a:gd name="T32" fmla="*/ 741 w 1002"/>
                <a:gd name="T33" fmla="*/ 10 h 3133"/>
                <a:gd name="T34" fmla="*/ 791 w 1002"/>
                <a:gd name="T35" fmla="*/ 6 h 3133"/>
                <a:gd name="T36" fmla="*/ 842 w 1002"/>
                <a:gd name="T37" fmla="*/ 3 h 3133"/>
                <a:gd name="T38" fmla="*/ 893 w 1002"/>
                <a:gd name="T39" fmla="*/ 1 h 3133"/>
                <a:gd name="T40" fmla="*/ 943 w 1002"/>
                <a:gd name="T41" fmla="*/ 0 h 3133"/>
                <a:gd name="T42" fmla="*/ 994 w 1002"/>
                <a:gd name="T43" fmla="*/ 0 h 3133"/>
                <a:gd name="T44" fmla="*/ 1002 w 1002"/>
                <a:gd name="T45" fmla="*/ 3134 h 3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02" h="3133">
                  <a:moveTo>
                    <a:pt x="1002" y="3134"/>
                  </a:moveTo>
                  <a:lnTo>
                    <a:pt x="0" y="156"/>
                  </a:lnTo>
                  <a:lnTo>
                    <a:pt x="48" y="140"/>
                  </a:lnTo>
                  <a:lnTo>
                    <a:pt x="96" y="126"/>
                  </a:lnTo>
                  <a:lnTo>
                    <a:pt x="144" y="113"/>
                  </a:lnTo>
                  <a:lnTo>
                    <a:pt x="193" y="100"/>
                  </a:lnTo>
                  <a:lnTo>
                    <a:pt x="242" y="88"/>
                  </a:lnTo>
                  <a:lnTo>
                    <a:pt x="291" y="77"/>
                  </a:lnTo>
                  <a:lnTo>
                    <a:pt x="340" y="66"/>
                  </a:lnTo>
                  <a:lnTo>
                    <a:pt x="390" y="56"/>
                  </a:lnTo>
                  <a:lnTo>
                    <a:pt x="439" y="47"/>
                  </a:lnTo>
                  <a:lnTo>
                    <a:pt x="489" y="39"/>
                  </a:lnTo>
                  <a:lnTo>
                    <a:pt x="539" y="32"/>
                  </a:lnTo>
                  <a:lnTo>
                    <a:pt x="589" y="25"/>
                  </a:lnTo>
                  <a:lnTo>
                    <a:pt x="640" y="19"/>
                  </a:lnTo>
                  <a:lnTo>
                    <a:pt x="690" y="14"/>
                  </a:lnTo>
                  <a:lnTo>
                    <a:pt x="741" y="10"/>
                  </a:lnTo>
                  <a:lnTo>
                    <a:pt x="791" y="6"/>
                  </a:lnTo>
                  <a:lnTo>
                    <a:pt x="842" y="3"/>
                  </a:lnTo>
                  <a:lnTo>
                    <a:pt x="893" y="1"/>
                  </a:lnTo>
                  <a:lnTo>
                    <a:pt x="943" y="0"/>
                  </a:lnTo>
                  <a:lnTo>
                    <a:pt x="994" y="0"/>
                  </a:lnTo>
                  <a:lnTo>
                    <a:pt x="1002" y="3134"/>
                  </a:lnTo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20" name="Freeform 13"/>
            <p:cNvSpPr>
              <a:spLocks/>
            </p:cNvSpPr>
            <p:nvPr/>
          </p:nvSpPr>
          <p:spPr bwMode="auto">
            <a:xfrm>
              <a:off x="3906" y="-2244"/>
              <a:ext cx="1002" cy="3133"/>
            </a:xfrm>
            <a:custGeom>
              <a:avLst/>
              <a:gdLst>
                <a:gd name="T0" fmla="*/ 994 w 1002"/>
                <a:gd name="T1" fmla="*/ 0 h 3133"/>
                <a:gd name="T2" fmla="*/ 943 w 1002"/>
                <a:gd name="T3" fmla="*/ 0 h 3133"/>
                <a:gd name="T4" fmla="*/ 893 w 1002"/>
                <a:gd name="T5" fmla="*/ 1 h 3133"/>
                <a:gd name="T6" fmla="*/ 842 w 1002"/>
                <a:gd name="T7" fmla="*/ 3 h 3133"/>
                <a:gd name="T8" fmla="*/ 791 w 1002"/>
                <a:gd name="T9" fmla="*/ 6 h 3133"/>
                <a:gd name="T10" fmla="*/ 741 w 1002"/>
                <a:gd name="T11" fmla="*/ 10 h 3133"/>
                <a:gd name="T12" fmla="*/ 690 w 1002"/>
                <a:gd name="T13" fmla="*/ 14 h 3133"/>
                <a:gd name="T14" fmla="*/ 640 w 1002"/>
                <a:gd name="T15" fmla="*/ 19 h 3133"/>
                <a:gd name="T16" fmla="*/ 589 w 1002"/>
                <a:gd name="T17" fmla="*/ 25 h 3133"/>
                <a:gd name="T18" fmla="*/ 539 w 1002"/>
                <a:gd name="T19" fmla="*/ 32 h 3133"/>
                <a:gd name="T20" fmla="*/ 489 w 1002"/>
                <a:gd name="T21" fmla="*/ 39 h 3133"/>
                <a:gd name="T22" fmla="*/ 439 w 1002"/>
                <a:gd name="T23" fmla="*/ 47 h 3133"/>
                <a:gd name="T24" fmla="*/ 390 w 1002"/>
                <a:gd name="T25" fmla="*/ 56 h 3133"/>
                <a:gd name="T26" fmla="*/ 340 w 1002"/>
                <a:gd name="T27" fmla="*/ 66 h 3133"/>
                <a:gd name="T28" fmla="*/ 291 w 1002"/>
                <a:gd name="T29" fmla="*/ 77 h 3133"/>
                <a:gd name="T30" fmla="*/ 242 w 1002"/>
                <a:gd name="T31" fmla="*/ 88 h 3133"/>
                <a:gd name="T32" fmla="*/ 193 w 1002"/>
                <a:gd name="T33" fmla="*/ 100 h 3133"/>
                <a:gd name="T34" fmla="*/ 144 w 1002"/>
                <a:gd name="T35" fmla="*/ 113 h 3133"/>
                <a:gd name="T36" fmla="*/ 96 w 1002"/>
                <a:gd name="T37" fmla="*/ 126 h 3133"/>
                <a:gd name="T38" fmla="*/ 48 w 1002"/>
                <a:gd name="T39" fmla="*/ 140 h 3133"/>
                <a:gd name="T40" fmla="*/ 0 w 1002"/>
                <a:gd name="T41" fmla="*/ 156 h 3133"/>
                <a:gd name="T42" fmla="*/ 1002 w 1002"/>
                <a:gd name="T43" fmla="*/ 3134 h 3133"/>
                <a:gd name="T44" fmla="*/ 994 w 1002"/>
                <a:gd name="T45" fmla="*/ 0 h 3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02" h="3133">
                  <a:moveTo>
                    <a:pt x="994" y="0"/>
                  </a:moveTo>
                  <a:lnTo>
                    <a:pt x="943" y="0"/>
                  </a:lnTo>
                  <a:lnTo>
                    <a:pt x="893" y="1"/>
                  </a:lnTo>
                  <a:lnTo>
                    <a:pt x="842" y="3"/>
                  </a:lnTo>
                  <a:lnTo>
                    <a:pt x="791" y="6"/>
                  </a:lnTo>
                  <a:lnTo>
                    <a:pt x="741" y="10"/>
                  </a:lnTo>
                  <a:lnTo>
                    <a:pt x="690" y="14"/>
                  </a:lnTo>
                  <a:lnTo>
                    <a:pt x="640" y="19"/>
                  </a:lnTo>
                  <a:lnTo>
                    <a:pt x="589" y="25"/>
                  </a:lnTo>
                  <a:lnTo>
                    <a:pt x="539" y="32"/>
                  </a:lnTo>
                  <a:lnTo>
                    <a:pt x="489" y="39"/>
                  </a:lnTo>
                  <a:lnTo>
                    <a:pt x="439" y="47"/>
                  </a:lnTo>
                  <a:lnTo>
                    <a:pt x="390" y="56"/>
                  </a:lnTo>
                  <a:lnTo>
                    <a:pt x="340" y="66"/>
                  </a:lnTo>
                  <a:lnTo>
                    <a:pt x="291" y="77"/>
                  </a:lnTo>
                  <a:lnTo>
                    <a:pt x="242" y="88"/>
                  </a:lnTo>
                  <a:lnTo>
                    <a:pt x="193" y="100"/>
                  </a:lnTo>
                  <a:lnTo>
                    <a:pt x="144" y="113"/>
                  </a:lnTo>
                  <a:lnTo>
                    <a:pt x="96" y="126"/>
                  </a:lnTo>
                  <a:lnTo>
                    <a:pt x="48" y="140"/>
                  </a:lnTo>
                  <a:lnTo>
                    <a:pt x="0" y="156"/>
                  </a:lnTo>
                  <a:lnTo>
                    <a:pt x="1002" y="3134"/>
                  </a:lnTo>
                  <a:lnTo>
                    <a:pt x="994" y="0"/>
                  </a:lnTo>
                  <a:close/>
                </a:path>
              </a:pathLst>
            </a:custGeom>
            <a:noFill/>
            <a:ln w="95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</p:grpSp>
      <p:sp>
        <p:nvSpPr>
          <p:cNvPr id="26" name="Rektangel 25"/>
          <p:cNvSpPr/>
          <p:nvPr/>
        </p:nvSpPr>
        <p:spPr>
          <a:xfrm>
            <a:off x="4422422" y="1898234"/>
            <a:ext cx="225778" cy="301921"/>
          </a:xfrm>
          <a:prstGeom prst="rect">
            <a:avLst/>
          </a:prstGeom>
          <a:solidFill>
            <a:srgbClr val="3366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Rektangel 26"/>
          <p:cNvSpPr/>
          <p:nvPr/>
        </p:nvSpPr>
        <p:spPr>
          <a:xfrm>
            <a:off x="4441020" y="2553016"/>
            <a:ext cx="225778" cy="301921"/>
          </a:xfrm>
          <a:prstGeom prst="rect">
            <a:avLst/>
          </a:prstGeom>
          <a:solidFill>
            <a:srgbClr val="7CCD1B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ktangel 27"/>
          <p:cNvSpPr/>
          <p:nvPr/>
        </p:nvSpPr>
        <p:spPr>
          <a:xfrm>
            <a:off x="4460775" y="3100182"/>
            <a:ext cx="225778" cy="3019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Rektangel 28"/>
          <p:cNvSpPr/>
          <p:nvPr/>
        </p:nvSpPr>
        <p:spPr>
          <a:xfrm>
            <a:off x="4442684" y="3721104"/>
            <a:ext cx="225778" cy="30192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Rektangel 29"/>
          <p:cNvSpPr/>
          <p:nvPr/>
        </p:nvSpPr>
        <p:spPr>
          <a:xfrm>
            <a:off x="4441020" y="4258790"/>
            <a:ext cx="225778" cy="301921"/>
          </a:xfrm>
          <a:prstGeom prst="rect">
            <a:avLst/>
          </a:prstGeom>
          <a:solidFill>
            <a:srgbClr val="F559D7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1" name="Rektangel 30"/>
          <p:cNvSpPr/>
          <p:nvPr/>
        </p:nvSpPr>
        <p:spPr>
          <a:xfrm>
            <a:off x="4460775" y="4888557"/>
            <a:ext cx="225778" cy="301921"/>
          </a:xfrm>
          <a:prstGeom prst="rect">
            <a:avLst/>
          </a:prstGeom>
          <a:solidFill>
            <a:srgbClr val="00D5D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8525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pic>
        <p:nvPicPr>
          <p:cNvPr id="54274" name="Picture 2" descr="https://encrypted-tbn3.gstatic.com/images?q=tbn:ANd9GcRdndoNf5Rwyg4MrUScZwIaA0bWRksAZ1RoA-FOljCpefAlz6Y22Q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803" y="1502212"/>
            <a:ext cx="9149803" cy="41365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Alzheimer demens</a:t>
            </a:r>
            <a:endParaRPr lang="sv-SE" dirty="0">
              <a:latin typeface="+mj-lt"/>
            </a:endParaRP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1066800" y="1540933"/>
            <a:ext cx="7010400" cy="4402667"/>
          </a:xfrm>
        </p:spPr>
        <p:txBody>
          <a:bodyPr/>
          <a:lstStyle/>
          <a:p>
            <a:r>
              <a:rPr lang="sv-SE" dirty="0"/>
              <a:t>Smygande </a:t>
            </a:r>
            <a:r>
              <a:rPr lang="sv-SE" dirty="0" smtClean="0"/>
              <a:t>förlopp</a:t>
            </a:r>
          </a:p>
          <a:p>
            <a:r>
              <a:rPr lang="sv-SE" dirty="0" smtClean="0"/>
              <a:t>Tidig minnesstörning</a:t>
            </a:r>
          </a:p>
          <a:p>
            <a:r>
              <a:rPr lang="sv-SE" dirty="0" smtClean="0"/>
              <a:t>Koncentrationssvårighet </a:t>
            </a:r>
            <a:r>
              <a:rPr lang="sv-SE" dirty="0"/>
              <a:t>och </a:t>
            </a:r>
            <a:r>
              <a:rPr lang="sv-SE" dirty="0" smtClean="0"/>
              <a:t>stresskänslighet</a:t>
            </a:r>
          </a:p>
          <a:p>
            <a:r>
              <a:rPr lang="sv-SE" dirty="0" smtClean="0"/>
              <a:t>Nedstämdhet</a:t>
            </a:r>
            <a:r>
              <a:rPr lang="sv-SE" dirty="0"/>
              <a:t>, </a:t>
            </a:r>
            <a:r>
              <a:rPr lang="sv-SE" dirty="0" smtClean="0"/>
              <a:t>oro</a:t>
            </a:r>
          </a:p>
          <a:p>
            <a:r>
              <a:rPr lang="sv-SE" dirty="0" smtClean="0"/>
              <a:t>Nedsatta spatiala funktioner, vilket ger orienteringssvårigheter</a:t>
            </a:r>
          </a:p>
          <a:p>
            <a:r>
              <a:rPr lang="sv-SE" dirty="0" smtClean="0"/>
              <a:t>Språkstörning</a:t>
            </a:r>
            <a:endParaRPr lang="sv-SE" dirty="0"/>
          </a:p>
          <a:p>
            <a:r>
              <a:rPr lang="sv-SE" dirty="0" smtClean="0"/>
              <a:t>Personligheten </a:t>
            </a:r>
            <a:r>
              <a:rPr lang="sv-SE" dirty="0"/>
              <a:t>förändras, insikten </a:t>
            </a:r>
            <a:r>
              <a:rPr lang="sv-SE" dirty="0" smtClean="0"/>
              <a:t>avtar</a:t>
            </a:r>
          </a:p>
          <a:p>
            <a:r>
              <a:rPr lang="sv-SE" dirty="0" err="1" smtClean="0"/>
              <a:t>Apraxi</a:t>
            </a:r>
            <a:r>
              <a:rPr lang="sv-SE" dirty="0" smtClean="0"/>
              <a:t>  </a:t>
            </a:r>
          </a:p>
          <a:p>
            <a:r>
              <a:rPr lang="sv-SE" dirty="0" err="1" smtClean="0"/>
              <a:t>Parkinsonism</a:t>
            </a:r>
            <a:endParaRPr lang="sv-SE" dirty="0"/>
          </a:p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66426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11604704"/>
              </p:ext>
            </p:extLst>
          </p:nvPr>
        </p:nvGraphicFramePr>
        <p:xfrm>
          <a:off x="-438150" y="2667000"/>
          <a:ext cx="9639300" cy="1905000"/>
        </p:xfrm>
        <a:graphic>
          <a:graphicData uri="http://schemas.openxmlformats.org/presentationml/2006/ole">
            <p:oleObj spid="_x0000_s2050" name="Dokument" r:id="rId3" imgW="7014414" imgH="1463417" progId="Word.Document.12">
              <p:embed/>
            </p:oleObj>
          </a:graphicData>
        </a:graphic>
      </p:graphicFrame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Alzheimer demens</a:t>
            </a:r>
            <a:endParaRPr lang="sv-SE" dirty="0">
              <a:latin typeface="+mj-lt"/>
            </a:endParaRPr>
          </a:p>
        </p:txBody>
      </p:sp>
      <p:pic>
        <p:nvPicPr>
          <p:cNvPr id="3" name="Platshållare för innehåll 2" descr="Namnlös1.png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8312" y="2410619"/>
            <a:ext cx="5667375" cy="2905125"/>
          </a:xfrm>
        </p:spPr>
      </p:pic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654253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Vaskulär demens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Tidsmässigt samband mellan </a:t>
            </a:r>
            <a:r>
              <a:rPr lang="sv-SE" dirty="0" err="1" smtClean="0"/>
              <a:t>cerebrovaskulär</a:t>
            </a:r>
            <a:r>
              <a:rPr lang="sv-SE" dirty="0" smtClean="0"/>
              <a:t> skada och demensdebut</a:t>
            </a:r>
          </a:p>
          <a:p>
            <a:r>
              <a:rPr lang="sv-SE" dirty="0" err="1" smtClean="0"/>
              <a:t>Trappstegsformad</a:t>
            </a:r>
            <a:r>
              <a:rPr lang="sv-SE" dirty="0" smtClean="0"/>
              <a:t> försämring</a:t>
            </a:r>
          </a:p>
          <a:p>
            <a:r>
              <a:rPr lang="sv-SE" dirty="0" err="1" smtClean="0"/>
              <a:t>Förlångsamning</a:t>
            </a:r>
            <a:r>
              <a:rPr lang="sv-SE" dirty="0" smtClean="0"/>
              <a:t> och exekutiv svikt</a:t>
            </a:r>
          </a:p>
          <a:p>
            <a:r>
              <a:rPr lang="sv-SE" dirty="0" err="1" smtClean="0"/>
              <a:t>Neurologiska</a:t>
            </a:r>
            <a:r>
              <a:rPr lang="sv-SE" dirty="0" smtClean="0"/>
              <a:t> symtom, afasi, gångrubbning</a:t>
            </a:r>
          </a:p>
          <a:p>
            <a:r>
              <a:rPr lang="sv-SE" dirty="0" err="1" smtClean="0"/>
              <a:t>Personlighet</a:t>
            </a:r>
            <a:r>
              <a:rPr lang="sv-SE" dirty="0" smtClean="0"/>
              <a:t> och insikt </a:t>
            </a:r>
            <a:r>
              <a:rPr lang="sv-SE" dirty="0" err="1" smtClean="0"/>
              <a:t>rel</a:t>
            </a:r>
            <a:r>
              <a:rPr lang="sv-SE" dirty="0" smtClean="0"/>
              <a:t> välbevarad</a:t>
            </a:r>
          </a:p>
          <a:p>
            <a:r>
              <a:rPr lang="sv-SE" dirty="0" err="1" smtClean="0"/>
              <a:t>Lindrig</a:t>
            </a:r>
            <a:r>
              <a:rPr lang="sv-SE" dirty="0" smtClean="0"/>
              <a:t> minnesstörning</a:t>
            </a:r>
          </a:p>
          <a:p>
            <a:r>
              <a:rPr lang="sv-SE" dirty="0" err="1" smtClean="0"/>
              <a:t>Depressivitet</a:t>
            </a:r>
            <a:r>
              <a:rPr lang="sv-SE" dirty="0" smtClean="0"/>
              <a:t> och affektinkontinens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Lewy</a:t>
            </a:r>
            <a:r>
              <a:rPr lang="sv-SE" dirty="0" smtClean="0">
                <a:latin typeface="+mj-lt"/>
              </a:rPr>
              <a:t> </a:t>
            </a:r>
            <a:r>
              <a:rPr lang="sv-SE" dirty="0" err="1" smtClean="0">
                <a:latin typeface="+mj-lt"/>
              </a:rPr>
              <a:t>Body-demens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Fluktuerande kognition med uttalade variationer i uppmärksamhet och vakenhet (konfusionsepisoder)</a:t>
            </a:r>
          </a:p>
          <a:p>
            <a:r>
              <a:rPr lang="sv-SE" dirty="0" smtClean="0"/>
              <a:t>Mindre minnesstörningar än vid Alzheimer</a:t>
            </a:r>
          </a:p>
          <a:p>
            <a:r>
              <a:rPr lang="sv-SE" dirty="0" smtClean="0"/>
              <a:t>Återkommande synhallucinationer som typiskt är komplexa och detaljerade  </a:t>
            </a:r>
          </a:p>
          <a:p>
            <a:r>
              <a:rPr lang="sv-SE" dirty="0" err="1" smtClean="0"/>
              <a:t>Parkinsonism</a:t>
            </a:r>
            <a:r>
              <a:rPr lang="sv-SE" dirty="0" smtClean="0"/>
              <a:t>, ofta utan tremor</a:t>
            </a:r>
          </a:p>
          <a:p>
            <a:r>
              <a:rPr lang="sv-SE" dirty="0" smtClean="0"/>
              <a:t>REM-sömnstörning</a:t>
            </a:r>
          </a:p>
          <a:p>
            <a:r>
              <a:rPr lang="sv-SE" dirty="0" err="1" smtClean="0"/>
              <a:t>Ortostatiska</a:t>
            </a:r>
            <a:r>
              <a:rPr lang="sv-SE" dirty="0" smtClean="0"/>
              <a:t> blodtrycksfall</a:t>
            </a:r>
          </a:p>
          <a:p>
            <a:r>
              <a:rPr lang="sv-SE" dirty="0" smtClean="0"/>
              <a:t>Överkänslighet för </a:t>
            </a:r>
            <a:r>
              <a:rPr lang="sv-SE" dirty="0" err="1" smtClean="0"/>
              <a:t>neuroleptika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Frontallobsdemens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Långsam och smygande sjukdomsdebut</a:t>
            </a:r>
          </a:p>
          <a:p>
            <a:r>
              <a:rPr lang="sv-SE" dirty="0" smtClean="0"/>
              <a:t>Till en början intakt minne</a:t>
            </a:r>
          </a:p>
          <a:p>
            <a:r>
              <a:rPr lang="sv-SE" dirty="0" smtClean="0"/>
              <a:t>Symtomen domineras av </a:t>
            </a:r>
          </a:p>
          <a:p>
            <a:pPr lvl="1"/>
            <a:r>
              <a:rPr lang="sv-SE" dirty="0" smtClean="0"/>
              <a:t>Personlighetsförändringar</a:t>
            </a:r>
          </a:p>
          <a:p>
            <a:pPr lvl="1"/>
            <a:r>
              <a:rPr lang="sv-SE" dirty="0" smtClean="0"/>
              <a:t>Affektiva symtom</a:t>
            </a:r>
          </a:p>
          <a:p>
            <a:pPr lvl="1"/>
            <a:r>
              <a:rPr lang="sv-SE" dirty="0" smtClean="0"/>
              <a:t>Tilltagande utarmning av det talade språket</a:t>
            </a:r>
          </a:p>
          <a:p>
            <a:pPr lvl="1"/>
            <a:r>
              <a:rPr lang="sv-SE" dirty="0" smtClean="0"/>
              <a:t>Tidig förlust av sjukdomsinsikt och omdöme</a:t>
            </a:r>
          </a:p>
          <a:p>
            <a:pPr lvl="1"/>
            <a:r>
              <a:rPr lang="sv-SE" dirty="0" smtClean="0"/>
              <a:t>Koncentrationssvårigheter</a:t>
            </a:r>
          </a:p>
          <a:p>
            <a:pPr lvl="1"/>
            <a:endParaRPr lang="sv-SE" dirty="0" smtClean="0"/>
          </a:p>
          <a:p>
            <a:pPr lvl="1">
              <a:buNone/>
            </a:pPr>
            <a:endParaRPr lang="sv-SE" dirty="0" smtClean="0"/>
          </a:p>
          <a:p>
            <a:pPr lvl="1">
              <a:buNone/>
            </a:pPr>
            <a:endParaRPr lang="sv-SE" dirty="0" smtClean="0"/>
          </a:p>
          <a:p>
            <a:pPr lvl="1">
              <a:buNone/>
            </a:pPr>
            <a:endParaRPr lang="sv-SE" dirty="0" smtClean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6" descr="growing old or up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0915" r="-40915"/>
          <a:stretch>
            <a:fillRect/>
          </a:stretch>
        </p:blipFill>
        <p:spPr>
          <a:xfrm>
            <a:off x="-921274" y="194235"/>
            <a:ext cx="11204633" cy="6162115"/>
          </a:xfrm>
        </p:spPr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947296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Frontallobsdemens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pic>
        <p:nvPicPr>
          <p:cNvPr id="56322" name="Picture 2" descr="http://ww2.lakartidningen.se/store/images/8/8638/large/LKT0920s1390_1395_261760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517355"/>
            <a:ext cx="3657600" cy="41785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Parkinssons</a:t>
            </a:r>
            <a:r>
              <a:rPr lang="sv-SE" dirty="0" smtClean="0">
                <a:latin typeface="+mj-lt"/>
              </a:rPr>
              <a:t> sjukdom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80% av personer med Parkinson utvecklar kognitiv försämring </a:t>
            </a:r>
          </a:p>
          <a:p>
            <a:r>
              <a:rPr lang="sv-SE" dirty="0" smtClean="0"/>
              <a:t>30-40% demenssjukdom</a:t>
            </a:r>
          </a:p>
          <a:p>
            <a:r>
              <a:rPr lang="sv-SE" dirty="0" smtClean="0"/>
              <a:t>30-40% depression </a:t>
            </a:r>
          </a:p>
          <a:p>
            <a:r>
              <a:rPr lang="sv-SE" dirty="0" err="1" smtClean="0"/>
              <a:t>Kliniska</a:t>
            </a:r>
            <a:r>
              <a:rPr lang="sv-SE" dirty="0" smtClean="0"/>
              <a:t> </a:t>
            </a:r>
            <a:r>
              <a:rPr lang="sv-SE" dirty="0" err="1" smtClean="0"/>
              <a:t>parkinsonsymtom</a:t>
            </a:r>
            <a:r>
              <a:rPr lang="sv-SE" dirty="0" smtClean="0"/>
              <a:t> föregår demensutveckling (minst ett år)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Utredning</a:t>
            </a:r>
            <a:endParaRPr lang="sv-SE" dirty="0">
              <a:latin typeface="+mj-lt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Utredning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66800" y="1752600"/>
            <a:ext cx="7010400" cy="4191000"/>
          </a:xfrm>
        </p:spPr>
        <p:txBody>
          <a:bodyPr/>
          <a:lstStyle/>
          <a:p>
            <a:pPr>
              <a:buNone/>
            </a:pPr>
            <a:r>
              <a:rPr lang="sv-SE" b="1" dirty="0" smtClean="0"/>
              <a:t>Anamnes</a:t>
            </a:r>
          </a:p>
          <a:p>
            <a:r>
              <a:rPr lang="sv-SE" dirty="0" smtClean="0"/>
              <a:t>Patient: ”Vad är det du glömmer som du tycker du borde komma ihåg?” Affektiva problem? Stresskänslighet? </a:t>
            </a:r>
          </a:p>
          <a:p>
            <a:r>
              <a:rPr lang="sv-SE" dirty="0" smtClean="0"/>
              <a:t>Anhöriga och eventuellt vårdpersonal</a:t>
            </a:r>
          </a:p>
          <a:p>
            <a:pPr>
              <a:buNone/>
            </a:pPr>
            <a:r>
              <a:rPr lang="sv-SE" b="1" dirty="0" smtClean="0"/>
              <a:t>Provtagning</a:t>
            </a:r>
          </a:p>
          <a:p>
            <a:r>
              <a:rPr lang="sv-SE" dirty="0" err="1" smtClean="0"/>
              <a:t>Tyroideastatus</a:t>
            </a:r>
            <a:r>
              <a:rPr lang="sv-SE" dirty="0" smtClean="0"/>
              <a:t>, </a:t>
            </a:r>
            <a:r>
              <a:rPr lang="sv-SE" dirty="0" err="1" smtClean="0"/>
              <a:t>homocystein</a:t>
            </a:r>
            <a:r>
              <a:rPr lang="sv-SE" dirty="0" smtClean="0"/>
              <a:t> (känsligare för B12 och eller </a:t>
            </a:r>
            <a:r>
              <a:rPr lang="sv-SE" dirty="0" err="1" smtClean="0"/>
              <a:t>folsyrebrist</a:t>
            </a:r>
            <a:r>
              <a:rPr lang="sv-SE" dirty="0" smtClean="0"/>
              <a:t> än vad S-B12 och </a:t>
            </a:r>
            <a:r>
              <a:rPr lang="sv-SE" dirty="0" err="1" smtClean="0"/>
              <a:t>S-folsyra</a:t>
            </a:r>
            <a:r>
              <a:rPr lang="sv-SE" dirty="0" smtClean="0"/>
              <a:t> är), </a:t>
            </a:r>
            <a:r>
              <a:rPr lang="sv-SE" dirty="0" err="1" smtClean="0"/>
              <a:t>elkrea</a:t>
            </a:r>
            <a:r>
              <a:rPr lang="sv-SE" dirty="0" smtClean="0"/>
              <a:t>, </a:t>
            </a:r>
            <a:r>
              <a:rPr lang="sv-SE" dirty="0" err="1" smtClean="0"/>
              <a:t>p-glu</a:t>
            </a:r>
            <a:r>
              <a:rPr lang="sv-SE" dirty="0" smtClean="0"/>
              <a:t>, blodstat</a:t>
            </a:r>
          </a:p>
          <a:p>
            <a:pPr>
              <a:buNone/>
            </a:pPr>
            <a:r>
              <a:rPr lang="sv-SE" b="1" dirty="0" smtClean="0"/>
              <a:t>Kroppslig undersökning</a:t>
            </a:r>
          </a:p>
          <a:p>
            <a:r>
              <a:rPr lang="sv-SE" dirty="0" smtClean="0"/>
              <a:t>Allmän undersökning inklusive neurologi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Utredning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dirty="0" smtClean="0"/>
              <a:t>MMSE + klocktest</a:t>
            </a:r>
          </a:p>
          <a:p>
            <a:r>
              <a:rPr lang="sv-SE" dirty="0" smtClean="0"/>
              <a:t>Maxpoäng 30 poäng</a:t>
            </a:r>
          </a:p>
          <a:p>
            <a:r>
              <a:rPr lang="sv-SE" dirty="0" smtClean="0"/>
              <a:t>Mäter tidsorientering, rumsorientering, direkt återgivning, minne, uppmärksamhet, huvudräkning, 3-stegsuppmaning, figurkopiering m </a:t>
            </a:r>
            <a:r>
              <a:rPr lang="sv-SE" dirty="0" err="1" smtClean="0"/>
              <a:t>fl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Mild demens: ≥ 20 poäng</a:t>
            </a:r>
          </a:p>
          <a:p>
            <a:r>
              <a:rPr lang="sv-SE" dirty="0" smtClean="0"/>
              <a:t>Medelsvår demens: 19 – 10 poäng</a:t>
            </a:r>
          </a:p>
          <a:p>
            <a:r>
              <a:rPr lang="sv-SE" dirty="0" smtClean="0"/>
              <a:t>Svår demens: ≤ 9 poäng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sv-SE" dirty="0" smtClean="0">
                <a:latin typeface="+mj-lt"/>
              </a:rPr>
              <a:t>Rita en klocka som visar 10 minuter över 11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pic>
        <p:nvPicPr>
          <p:cNvPr id="26626" name="Picture 2" descr="http://www.kostdoktorn.se/wp-content/2009/01/alzheimers_kloc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38351"/>
            <a:ext cx="9144000" cy="27138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läkemedelsbehandling</a:t>
            </a:r>
            <a:endParaRPr lang="sv-SE" dirty="0">
              <a:latin typeface="+mj-lt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Läkemedelsbehandling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En relativ brist på acetylkolin leder till påverkan på hjärnans funktionsförmåga och är en orsak till kognitiva symtom, vid sidan av förlusten av nervceller och synapser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b="1" dirty="0" smtClean="0"/>
              <a:t> 	Innan man ens överväger att sätta in medicinering bör man först ta ställning till  om något preparat på befintlig läkemedelslista  kan tänkas ha övervägande negativa effekter, ensamt eller i kombination med andra preparat.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693448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Läkemedelsbehandling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Minska eller sätt ut läkemedel som ofta kan orsaka konfusion eller andra demensliknande symtom:</a:t>
            </a:r>
          </a:p>
          <a:p>
            <a:r>
              <a:rPr lang="sv-SE" dirty="0" err="1" smtClean="0"/>
              <a:t>Propavan</a:t>
            </a:r>
            <a:endParaRPr lang="sv-SE" dirty="0" smtClean="0"/>
          </a:p>
          <a:p>
            <a:r>
              <a:rPr lang="sv-SE" dirty="0" err="1" smtClean="0"/>
              <a:t>Neuroleptika</a:t>
            </a:r>
            <a:endParaRPr lang="sv-SE" dirty="0" smtClean="0"/>
          </a:p>
          <a:p>
            <a:r>
              <a:rPr lang="sv-SE" dirty="0" err="1" smtClean="0"/>
              <a:t>Tramadol</a:t>
            </a:r>
            <a:r>
              <a:rPr lang="sv-SE" dirty="0" smtClean="0"/>
              <a:t> (</a:t>
            </a:r>
            <a:r>
              <a:rPr lang="sv-SE" dirty="0" err="1" smtClean="0"/>
              <a:t>tiparol</a:t>
            </a:r>
            <a:r>
              <a:rPr lang="sv-SE" dirty="0" smtClean="0"/>
              <a:t>, </a:t>
            </a:r>
            <a:r>
              <a:rPr lang="sv-SE" dirty="0" err="1" smtClean="0"/>
              <a:t>nobligan</a:t>
            </a:r>
            <a:r>
              <a:rPr lang="sv-SE" dirty="0" smtClean="0"/>
              <a:t>, </a:t>
            </a:r>
            <a:r>
              <a:rPr lang="sv-SE" dirty="0" err="1" smtClean="0"/>
              <a:t>tradolan</a:t>
            </a:r>
            <a:r>
              <a:rPr lang="sv-SE" dirty="0" smtClean="0"/>
              <a:t>)</a:t>
            </a:r>
          </a:p>
          <a:p>
            <a:r>
              <a:rPr lang="sv-SE" dirty="0" err="1" smtClean="0"/>
              <a:t>Antikolinerga</a:t>
            </a:r>
            <a:r>
              <a:rPr lang="sv-SE" dirty="0" smtClean="0"/>
              <a:t> läkemedel </a:t>
            </a:r>
          </a:p>
          <a:p>
            <a:pPr lvl="1"/>
            <a:r>
              <a:rPr lang="sv-SE" dirty="0" err="1" smtClean="0"/>
              <a:t>Atarax</a:t>
            </a:r>
            <a:r>
              <a:rPr lang="sv-SE" dirty="0" smtClean="0"/>
              <a:t>, </a:t>
            </a:r>
            <a:r>
              <a:rPr lang="sv-SE" dirty="0" err="1" smtClean="0"/>
              <a:t>Theralen</a:t>
            </a:r>
            <a:r>
              <a:rPr lang="sv-SE" dirty="0" smtClean="0"/>
              <a:t>, </a:t>
            </a:r>
            <a:r>
              <a:rPr lang="sv-SE" dirty="0" err="1" smtClean="0"/>
              <a:t>Anafranil</a:t>
            </a:r>
            <a:r>
              <a:rPr lang="sv-SE" dirty="0" smtClean="0"/>
              <a:t>, </a:t>
            </a:r>
            <a:r>
              <a:rPr lang="sv-SE" dirty="0" err="1" smtClean="0"/>
              <a:t>Detrusitol</a:t>
            </a:r>
            <a:r>
              <a:rPr lang="sv-SE" dirty="0" smtClean="0"/>
              <a:t>, </a:t>
            </a:r>
            <a:r>
              <a:rPr lang="sv-SE" dirty="0" err="1" smtClean="0"/>
              <a:t>Vesicare</a:t>
            </a:r>
            <a:r>
              <a:rPr lang="sv-SE" dirty="0" smtClean="0"/>
              <a:t>, Scopolamin </a:t>
            </a:r>
            <a:r>
              <a:rPr lang="sv-SE" dirty="0" err="1" smtClean="0"/>
              <a:t>m.fl</a:t>
            </a:r>
            <a:endParaRPr lang="sv-SE" dirty="0" smtClean="0"/>
          </a:p>
          <a:p>
            <a:r>
              <a:rPr lang="sv-SE" dirty="0" err="1" smtClean="0"/>
              <a:t>Antiepileptika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Läkemedelsbehandling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I många fall omöjligt att skilja mellan depression och demens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Man kan  därför först pröva </a:t>
            </a:r>
            <a:r>
              <a:rPr lang="sv-SE" dirty="0" err="1" smtClean="0"/>
              <a:t>Citalopram</a:t>
            </a:r>
            <a:r>
              <a:rPr lang="sv-SE" dirty="0" smtClean="0"/>
              <a:t> 10 mg och sedan avvakta effekt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Antidepressiv behandling har bättre effekt vid depression än vad </a:t>
            </a:r>
            <a:r>
              <a:rPr lang="sv-SE" dirty="0" err="1" smtClean="0"/>
              <a:t>alzheimermedicinering</a:t>
            </a:r>
            <a:r>
              <a:rPr lang="sv-SE" dirty="0" smtClean="0"/>
              <a:t> har vid demens.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Vad jag kommer prata om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Allmänt om demens</a:t>
            </a:r>
          </a:p>
          <a:p>
            <a:r>
              <a:rPr lang="sv-SE" dirty="0" smtClean="0"/>
              <a:t>Olika typer av demens</a:t>
            </a:r>
          </a:p>
          <a:p>
            <a:r>
              <a:rPr lang="sv-SE" dirty="0" smtClean="0"/>
              <a:t>Demensutredning</a:t>
            </a:r>
          </a:p>
          <a:p>
            <a:r>
              <a:rPr lang="sv-SE" dirty="0" smtClean="0"/>
              <a:t>Läkemedel vid demens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Läkemedelsbehandling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dirty="0" smtClean="0"/>
              <a:t>mild/måttlig Alzheimer:</a:t>
            </a:r>
          </a:p>
          <a:p>
            <a:r>
              <a:rPr lang="sv-SE" dirty="0" err="1" smtClean="0"/>
              <a:t>Kolinesterashämmare</a:t>
            </a:r>
            <a:r>
              <a:rPr lang="sv-SE" dirty="0" smtClean="0"/>
              <a:t> </a:t>
            </a:r>
          </a:p>
          <a:p>
            <a:pPr lvl="1"/>
            <a:r>
              <a:rPr lang="sv-SE" dirty="0" err="1" smtClean="0"/>
              <a:t>Donepezil</a:t>
            </a:r>
            <a:r>
              <a:rPr lang="sv-SE" dirty="0" smtClean="0"/>
              <a:t> – </a:t>
            </a:r>
            <a:r>
              <a:rPr lang="sv-SE" dirty="0" err="1" smtClean="0"/>
              <a:t>Aricept</a:t>
            </a:r>
            <a:r>
              <a:rPr lang="sv-SE" dirty="0" smtClean="0"/>
              <a:t>®</a:t>
            </a:r>
          </a:p>
          <a:p>
            <a:pPr lvl="1"/>
            <a:r>
              <a:rPr lang="sv-SE" dirty="0" smtClean="0"/>
              <a:t>Galantamin – </a:t>
            </a:r>
            <a:r>
              <a:rPr lang="sv-SE" dirty="0" err="1" smtClean="0"/>
              <a:t>Reminyl</a:t>
            </a:r>
            <a:r>
              <a:rPr lang="sv-SE" dirty="0" smtClean="0"/>
              <a:t> ®</a:t>
            </a:r>
          </a:p>
          <a:p>
            <a:pPr lvl="1"/>
            <a:r>
              <a:rPr lang="sv-SE" dirty="0" err="1" smtClean="0"/>
              <a:t>Rivastigmin</a:t>
            </a:r>
            <a:r>
              <a:rPr lang="sv-SE" dirty="0" smtClean="0"/>
              <a:t> – Exelon® (finns även som plåster)</a:t>
            </a:r>
          </a:p>
          <a:p>
            <a:endParaRPr lang="sv-SE" dirty="0" smtClean="0"/>
          </a:p>
          <a:p>
            <a:pPr>
              <a:buNone/>
            </a:pPr>
            <a:r>
              <a:rPr lang="sv-SE" b="1" dirty="0" smtClean="0"/>
              <a:t>måttligt/svår Alzheimer:</a:t>
            </a:r>
          </a:p>
          <a:p>
            <a:r>
              <a:rPr lang="sv-SE" dirty="0" err="1" smtClean="0"/>
              <a:t>NMDA-receptorantagonist</a:t>
            </a:r>
            <a:endParaRPr lang="sv-SE" dirty="0" smtClean="0"/>
          </a:p>
          <a:p>
            <a:pPr lvl="1"/>
            <a:r>
              <a:rPr lang="sv-SE" dirty="0" err="1" smtClean="0"/>
              <a:t>Memantin</a:t>
            </a:r>
            <a:r>
              <a:rPr lang="sv-SE" dirty="0" smtClean="0"/>
              <a:t> - </a:t>
            </a:r>
            <a:r>
              <a:rPr lang="sv-SE" dirty="0" err="1" smtClean="0"/>
              <a:t>Ebixa</a:t>
            </a:r>
            <a:r>
              <a:rPr lang="sv-SE" dirty="0" smtClean="0"/>
              <a:t> ®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Läkemedelsbehandling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Effekten är beskedlig</a:t>
            </a:r>
          </a:p>
          <a:p>
            <a:r>
              <a:rPr lang="sv-SE" dirty="0" smtClean="0"/>
              <a:t>Alzheimer, LB-demens, (</a:t>
            </a:r>
            <a:r>
              <a:rPr lang="sv-SE" dirty="0" err="1" smtClean="0"/>
              <a:t>parkinsondemens</a:t>
            </a:r>
            <a:r>
              <a:rPr lang="sv-SE" dirty="0" smtClean="0"/>
              <a:t>), (blanddemens)</a:t>
            </a:r>
          </a:p>
          <a:p>
            <a:r>
              <a:rPr lang="sv-SE" dirty="0" smtClean="0"/>
              <a:t>Ej bromsmedicin</a:t>
            </a:r>
          </a:p>
          <a:p>
            <a:r>
              <a:rPr lang="sv-SE" dirty="0" smtClean="0"/>
              <a:t>Effektiviserar synapserna till viss grad</a:t>
            </a:r>
          </a:p>
          <a:p>
            <a:r>
              <a:rPr lang="sv-SE" dirty="0" smtClean="0"/>
              <a:t>Förbättring av </a:t>
            </a:r>
          </a:p>
          <a:p>
            <a:pPr lvl="1"/>
            <a:r>
              <a:rPr lang="sv-SE" dirty="0" smtClean="0"/>
              <a:t>Uppmärksamhet</a:t>
            </a:r>
          </a:p>
          <a:p>
            <a:pPr lvl="1"/>
            <a:r>
              <a:rPr lang="sv-SE" dirty="0" smtClean="0"/>
              <a:t>Koncentrationsförmåga</a:t>
            </a:r>
          </a:p>
          <a:p>
            <a:pPr lvl="1"/>
            <a:r>
              <a:rPr lang="sv-SE" dirty="0" smtClean="0"/>
              <a:t>Initiativförmåga</a:t>
            </a:r>
          </a:p>
          <a:p>
            <a:pPr lvl="1"/>
            <a:r>
              <a:rPr lang="sv-SE" dirty="0" smtClean="0"/>
              <a:t>Social funktion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Kolinesterashämmare</a:t>
            </a:r>
            <a:endParaRPr lang="sv-SE" dirty="0">
              <a:latin typeface="+mj-lt"/>
            </a:endParaRPr>
          </a:p>
        </p:txBody>
      </p:sp>
      <p:sp>
        <p:nvSpPr>
          <p:cNvPr id="67" name="Platshållare för innehåll 6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dirty="0" smtClean="0"/>
              <a:t>Biverkningar</a:t>
            </a:r>
          </a:p>
          <a:p>
            <a:r>
              <a:rPr lang="sv-SE" dirty="0" err="1" smtClean="0"/>
              <a:t>Mag/tarmkanalen</a:t>
            </a:r>
            <a:r>
              <a:rPr lang="sv-SE" dirty="0" smtClean="0"/>
              <a:t> </a:t>
            </a:r>
            <a:r>
              <a:rPr lang="sv-SE" sz="2000" dirty="0" smtClean="0"/>
              <a:t>(illamående/kräkningar, diarré, buksmärta, viktminskning, magsår)</a:t>
            </a:r>
            <a:endParaRPr lang="sv-SE" dirty="0" smtClean="0"/>
          </a:p>
          <a:p>
            <a:r>
              <a:rPr lang="sv-SE" dirty="0" smtClean="0"/>
              <a:t>CNS </a:t>
            </a:r>
            <a:r>
              <a:rPr lang="sv-SE" sz="2000" dirty="0" smtClean="0"/>
              <a:t>(yrsel, huvudvärk, tremor, trötthet, sömnstörning)</a:t>
            </a:r>
            <a:endParaRPr lang="sv-SE" dirty="0" smtClean="0"/>
          </a:p>
          <a:p>
            <a:r>
              <a:rPr lang="sv-SE" dirty="0" err="1" smtClean="0"/>
              <a:t>Psykiskt</a:t>
            </a:r>
            <a:r>
              <a:rPr lang="sv-SE" dirty="0" smtClean="0"/>
              <a:t> </a:t>
            </a:r>
            <a:r>
              <a:rPr lang="sv-SE" sz="2000" dirty="0" smtClean="0"/>
              <a:t>(hallucinationer, agitation)</a:t>
            </a:r>
            <a:endParaRPr lang="sv-SE" dirty="0" smtClean="0"/>
          </a:p>
          <a:p>
            <a:r>
              <a:rPr lang="sv-SE" dirty="0" err="1" smtClean="0"/>
              <a:t>Kardiovaskulärt</a:t>
            </a:r>
            <a:r>
              <a:rPr lang="sv-SE" dirty="0" smtClean="0"/>
              <a:t> </a:t>
            </a:r>
            <a:r>
              <a:rPr lang="sv-SE" sz="2000" dirty="0" smtClean="0"/>
              <a:t>(bradykardi, AV-block, svimningsattacker)</a:t>
            </a:r>
            <a:endParaRPr lang="sv-SE" dirty="0" smtClean="0"/>
          </a:p>
          <a:p>
            <a:r>
              <a:rPr lang="sv-SE" dirty="0" err="1" smtClean="0"/>
              <a:t>Enstaka</a:t>
            </a:r>
            <a:r>
              <a:rPr lang="sv-SE" dirty="0" smtClean="0"/>
              <a:t> fall av leverpåverkan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>
                <a:latin typeface="Arial" pitchFamily="34" charset="0"/>
                <a:cs typeface="Arial" pitchFamily="34" charset="0"/>
              </a:rPr>
              <a:t>sjuksköterskestämman 2013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Kolinesterashämmare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dirty="0" smtClean="0"/>
              <a:t>Överdosering:</a:t>
            </a:r>
          </a:p>
          <a:p>
            <a:r>
              <a:rPr lang="sv-SE" dirty="0" smtClean="0"/>
              <a:t>Salivation</a:t>
            </a:r>
          </a:p>
          <a:p>
            <a:r>
              <a:rPr lang="sv-SE" dirty="0" err="1" smtClean="0"/>
              <a:t>Rastlöshet</a:t>
            </a:r>
            <a:r>
              <a:rPr lang="sv-SE" dirty="0" smtClean="0"/>
              <a:t> </a:t>
            </a:r>
          </a:p>
          <a:p>
            <a:r>
              <a:rPr lang="sv-SE" dirty="0" err="1" smtClean="0"/>
              <a:t>Kallsvettningar</a:t>
            </a:r>
            <a:endParaRPr lang="sv-SE" dirty="0" smtClean="0"/>
          </a:p>
          <a:p>
            <a:r>
              <a:rPr lang="sv-SE" dirty="0" err="1" smtClean="0"/>
              <a:t>Muskelsvaghet</a:t>
            </a:r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err="1" smtClean="0"/>
              <a:t>Donezepil</a:t>
            </a:r>
            <a:r>
              <a:rPr lang="sv-SE" dirty="0" smtClean="0"/>
              <a:t> har en halveringstid på 70 timmar (längre ju sämre njurfunktion)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Kolinesterashämmare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dirty="0" smtClean="0"/>
              <a:t>Insättning:</a:t>
            </a:r>
          </a:p>
          <a:p>
            <a:r>
              <a:rPr lang="sv-SE" dirty="0" smtClean="0"/>
              <a:t>Diagnos och kontraindikation</a:t>
            </a:r>
          </a:p>
          <a:p>
            <a:r>
              <a:rPr lang="sv-SE" dirty="0" err="1" smtClean="0"/>
              <a:t>Kontrollera</a:t>
            </a:r>
            <a:r>
              <a:rPr lang="sv-SE" dirty="0" smtClean="0"/>
              <a:t> puls, BT (EKG vid samtidig somatisk sjukdom) </a:t>
            </a:r>
          </a:p>
          <a:p>
            <a:r>
              <a:rPr lang="sv-SE" dirty="0" err="1" smtClean="0"/>
              <a:t>Sätt</a:t>
            </a:r>
            <a:r>
              <a:rPr lang="sv-SE" dirty="0" smtClean="0"/>
              <a:t> in lägsta dos</a:t>
            </a:r>
          </a:p>
          <a:p>
            <a:r>
              <a:rPr lang="sv-SE" dirty="0" err="1" smtClean="0"/>
              <a:t>Följ</a:t>
            </a:r>
            <a:r>
              <a:rPr lang="sv-SE" dirty="0" smtClean="0"/>
              <a:t> upp insättningen efter 1-3 mån</a:t>
            </a:r>
          </a:p>
          <a:p>
            <a:pPr lvl="1"/>
            <a:r>
              <a:rPr lang="sv-SE" dirty="0" err="1" smtClean="0"/>
              <a:t>tolerabilitet</a:t>
            </a:r>
            <a:r>
              <a:rPr lang="sv-SE" dirty="0" smtClean="0"/>
              <a:t> och dostitrering, puls, BT, EKG</a:t>
            </a:r>
          </a:p>
          <a:p>
            <a:pPr lvl="1"/>
            <a:r>
              <a:rPr lang="sv-SE" dirty="0" err="1" smtClean="0"/>
              <a:t>Efter</a:t>
            </a:r>
            <a:r>
              <a:rPr lang="sv-SE" dirty="0" smtClean="0"/>
              <a:t> 6 - 12 månader utvärdering av effekten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Memantin</a:t>
            </a:r>
            <a:r>
              <a:rPr lang="sv-SE" dirty="0" smtClean="0">
                <a:latin typeface="+mj-lt"/>
              </a:rPr>
              <a:t> - </a:t>
            </a:r>
            <a:r>
              <a:rPr lang="sv-SE" dirty="0" err="1" smtClean="0">
                <a:latin typeface="+mj-lt"/>
              </a:rPr>
              <a:t>Ebixa</a:t>
            </a:r>
            <a:r>
              <a:rPr lang="sv-SE" sz="3200" baseline="30000" dirty="0" smtClean="0">
                <a:latin typeface="+mj-lt"/>
              </a:rPr>
              <a:t>®</a:t>
            </a:r>
            <a:endParaRPr lang="sv-SE" baseline="30000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Stabilisering av glutamataktiviteten i </a:t>
            </a:r>
            <a:r>
              <a:rPr lang="sv-SE" dirty="0" err="1" smtClean="0"/>
              <a:t>NMDA-receptorn</a:t>
            </a:r>
            <a:r>
              <a:rPr lang="sv-SE" dirty="0" smtClean="0"/>
              <a:t> </a:t>
            </a:r>
          </a:p>
          <a:p>
            <a:r>
              <a:rPr lang="sv-SE" dirty="0" err="1" smtClean="0"/>
              <a:t>Kombinerad</a:t>
            </a:r>
            <a:r>
              <a:rPr lang="sv-SE" dirty="0" smtClean="0"/>
              <a:t> behandling med </a:t>
            </a:r>
            <a:r>
              <a:rPr lang="sv-SE" dirty="0" err="1" smtClean="0"/>
              <a:t>kolinesterashämmare</a:t>
            </a:r>
            <a:r>
              <a:rPr lang="sv-SE" dirty="0" smtClean="0"/>
              <a:t> eller monoterapi </a:t>
            </a:r>
          </a:p>
          <a:p>
            <a:r>
              <a:rPr lang="sv-SE" dirty="0" smtClean="0"/>
              <a:t>Viss minskning av beteendesymptom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latin typeface="+mj-lt"/>
              </a:rPr>
              <a:t>Memantin</a:t>
            </a:r>
            <a:r>
              <a:rPr lang="sv-SE" dirty="0" smtClean="0">
                <a:latin typeface="+mj-lt"/>
              </a:rPr>
              <a:t> - </a:t>
            </a:r>
            <a:r>
              <a:rPr lang="sv-SE" dirty="0" err="1" smtClean="0">
                <a:latin typeface="+mj-lt"/>
              </a:rPr>
              <a:t>Ebixa</a:t>
            </a:r>
            <a:r>
              <a:rPr lang="sv-SE" sz="3200" baseline="30000" dirty="0" smtClean="0">
                <a:latin typeface="+mj-lt"/>
              </a:rPr>
              <a:t>®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Halveringstid (60-100 tim), utsöndring via njurarna</a:t>
            </a:r>
          </a:p>
          <a:p>
            <a:r>
              <a:rPr lang="sv-SE" dirty="0" err="1" smtClean="0"/>
              <a:t>Interaktioner/förstärkning</a:t>
            </a:r>
            <a:r>
              <a:rPr lang="sv-SE" dirty="0" smtClean="0"/>
              <a:t> vid närbesläktade substanser (L-dopa) </a:t>
            </a:r>
          </a:p>
          <a:p>
            <a:r>
              <a:rPr lang="sv-SE" dirty="0" err="1" smtClean="0"/>
              <a:t>Biverkningar</a:t>
            </a:r>
            <a:r>
              <a:rPr lang="sv-SE" dirty="0" smtClean="0"/>
              <a:t> (milda) yrsel, huvudvärk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Utvärdering av behandlingseffekt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Patients och närståendes uppfattning</a:t>
            </a:r>
          </a:p>
          <a:p>
            <a:r>
              <a:rPr lang="sv-SE" dirty="0" err="1" smtClean="0"/>
              <a:t>Bedömarens</a:t>
            </a:r>
            <a:r>
              <a:rPr lang="sv-SE" dirty="0" smtClean="0"/>
              <a:t> helhetsuppfattning av funktionsförmåga </a:t>
            </a:r>
          </a:p>
          <a:p>
            <a:r>
              <a:rPr lang="sv-SE" dirty="0" smtClean="0"/>
              <a:t>Uppmärksamhet</a:t>
            </a:r>
          </a:p>
          <a:p>
            <a:r>
              <a:rPr lang="sv-SE" dirty="0" smtClean="0"/>
              <a:t>Koncentration</a:t>
            </a:r>
          </a:p>
          <a:p>
            <a:r>
              <a:rPr lang="sv-SE" dirty="0" smtClean="0"/>
              <a:t>Social förmåga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Utvärdering av behandlingseffekt</a:t>
            </a:r>
            <a:endParaRPr lang="sv-SE" dirty="0">
              <a:latin typeface="+mj-lt"/>
            </a:endParaRPr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1"/>
          </p:nvPr>
        </p:nvSpPr>
        <p:spPr>
          <a:xfrm>
            <a:off x="694267" y="1752600"/>
            <a:ext cx="4286249" cy="4191000"/>
          </a:xfrm>
        </p:spPr>
        <p:txBody>
          <a:bodyPr/>
          <a:lstStyle/>
          <a:p>
            <a:r>
              <a:rPr lang="sv-SE" sz="2400" dirty="0" smtClean="0"/>
              <a:t>Presentera blanketten i 3 ex då behandlingen inleds</a:t>
            </a:r>
          </a:p>
          <a:p>
            <a:r>
              <a:rPr lang="sv-SE" sz="2400" dirty="0" smtClean="0"/>
              <a:t>1a utvärdering efter 4 v</a:t>
            </a:r>
          </a:p>
          <a:p>
            <a:r>
              <a:rPr lang="sv-SE" sz="2400" dirty="0" smtClean="0"/>
              <a:t>2a utvärdering efter 4 månader</a:t>
            </a:r>
          </a:p>
          <a:p>
            <a:r>
              <a:rPr lang="sv-SE" sz="2400" dirty="0" smtClean="0"/>
              <a:t>3e utvärderingen efter 6-9 månader</a:t>
            </a:r>
          </a:p>
          <a:p>
            <a:pPr>
              <a:buNone/>
            </a:pPr>
            <a:r>
              <a:rPr lang="sv-SE" sz="2400" dirty="0" smtClean="0"/>
              <a:t>Fundera inte så mycket – gå på känsla!</a:t>
            </a:r>
          </a:p>
          <a:p>
            <a:pPr>
              <a:buNone/>
            </a:pPr>
            <a:r>
              <a:rPr lang="sv-SE" sz="2400" dirty="0" smtClean="0"/>
              <a:t>Mäter förändringen över TID</a:t>
            </a:r>
          </a:p>
          <a:p>
            <a:pPr>
              <a:buNone/>
            </a:pPr>
            <a:endParaRPr lang="sv-SE" sz="24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4324" t="8934" r="50390" b="7651"/>
          <a:stretch>
            <a:fillRect/>
          </a:stretch>
        </p:blipFill>
        <p:spPr bwMode="auto">
          <a:xfrm>
            <a:off x="4980517" y="1819414"/>
            <a:ext cx="3856567" cy="4428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Vill du veta mer?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hlinkClick r:id="rId2"/>
              </a:rPr>
              <a:t>Temanummer</a:t>
            </a:r>
            <a:r>
              <a:rPr lang="sv-SE" dirty="0" smtClean="0"/>
              <a:t> om demenssjukdomar i Läkartidningen</a:t>
            </a:r>
          </a:p>
          <a:p>
            <a:r>
              <a:rPr lang="sv-SE" dirty="0" smtClean="0">
                <a:hlinkClick r:id="rId3"/>
              </a:rPr>
              <a:t>Svenskt Demenscentrum</a:t>
            </a:r>
            <a:endParaRPr lang="sv-SE" dirty="0" smtClean="0"/>
          </a:p>
          <a:p>
            <a:r>
              <a:rPr lang="sv-SE" dirty="0" smtClean="0">
                <a:hlinkClick r:id="rId4"/>
              </a:rPr>
              <a:t>Demensförbundet</a:t>
            </a:r>
            <a:r>
              <a:rPr lang="sv-SE" dirty="0" smtClean="0"/>
              <a:t>s hemsida</a:t>
            </a:r>
          </a:p>
          <a:p>
            <a:r>
              <a:rPr lang="sv-SE" dirty="0" smtClean="0"/>
              <a:t>Alzheimerföreningens </a:t>
            </a:r>
            <a:r>
              <a:rPr lang="sv-SE" dirty="0" smtClean="0">
                <a:hlinkClick r:id="rId5"/>
              </a:rPr>
              <a:t>hemsida</a:t>
            </a:r>
            <a:endParaRPr lang="sv-SE" dirty="0" smtClean="0"/>
          </a:p>
          <a:p>
            <a:r>
              <a:rPr lang="sv-SE" dirty="0" smtClean="0"/>
              <a:t>Äldrepsykiatrins </a:t>
            </a:r>
            <a:r>
              <a:rPr lang="sv-SE" dirty="0" smtClean="0">
                <a:hlinkClick r:id="rId6"/>
              </a:rPr>
              <a:t>riktlinjer</a:t>
            </a:r>
            <a:r>
              <a:rPr lang="sv-SE" dirty="0" smtClean="0"/>
              <a:t> – går bara att öppna via </a:t>
            </a:r>
            <a:r>
              <a:rPr lang="sv-SE" dirty="0" err="1" smtClean="0"/>
              <a:t>JLL’s</a:t>
            </a:r>
            <a:r>
              <a:rPr lang="sv-SE" dirty="0" smtClean="0"/>
              <a:t> insida</a:t>
            </a:r>
          </a:p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Vad menas med demens?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13414"/>
          </a:xfrm>
        </p:spPr>
        <p:txBody>
          <a:bodyPr>
            <a:normAutofit/>
          </a:bodyPr>
          <a:lstStyle/>
          <a:p>
            <a:r>
              <a:rPr lang="sv-SE" dirty="0" smtClean="0"/>
              <a:t>minnesstörning i någon grad</a:t>
            </a:r>
          </a:p>
          <a:p>
            <a:r>
              <a:rPr lang="sv-SE" dirty="0" smtClean="0"/>
              <a:t>Dessutom minst ett av följande symtom</a:t>
            </a:r>
          </a:p>
          <a:p>
            <a:pPr lvl="1"/>
            <a:r>
              <a:rPr lang="sv-SE" dirty="0" smtClean="0"/>
              <a:t>desorientering, </a:t>
            </a:r>
          </a:p>
          <a:p>
            <a:pPr lvl="1"/>
            <a:r>
              <a:rPr lang="sv-SE" dirty="0" smtClean="0"/>
              <a:t>språkstörning, </a:t>
            </a:r>
          </a:p>
          <a:p>
            <a:pPr lvl="1"/>
            <a:r>
              <a:rPr lang="sv-SE" dirty="0" smtClean="0"/>
              <a:t>praktiska svårigheter, </a:t>
            </a:r>
          </a:p>
          <a:p>
            <a:pPr lvl="1"/>
            <a:r>
              <a:rPr lang="sv-SE" dirty="0" smtClean="0"/>
              <a:t>bristande exekutiv förmåga, </a:t>
            </a:r>
          </a:p>
          <a:p>
            <a:pPr lvl="1"/>
            <a:r>
              <a:rPr lang="sv-SE" dirty="0" smtClean="0"/>
              <a:t>Förändring av personlighetsdrag resulterande i omdömeslöshet, affektlabilitet, känslomässig avtrubbning, aggressivitet och insiktslöshet.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92559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 descr="planläggnin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366" b="3366"/>
          <a:stretch>
            <a:fillRect/>
          </a:stretch>
        </p:blipFill>
        <p:spPr>
          <a:xfrm>
            <a:off x="19050" y="0"/>
            <a:ext cx="9086850" cy="6858000"/>
          </a:xfrm>
        </p:spPr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55059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Vad menas med demens?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Svårighetsgraden ska vara sådan att demenssymtomen påverkar patientens arbete och/eller sociala liv och innebär en klar sänkning från tidigare prestationsnivå.</a:t>
            </a:r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Symtomen ska ha funnits under en längre tid, vanligen minst 6 månader, och tillståndet ska inte kunna förklaras av konfusion (delirium)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4157916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>
                <a:latin typeface="+mj-lt"/>
              </a:rPr>
              <a:t>En demensutredning syftar till att: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199" y="1752600"/>
            <a:ext cx="8552329" cy="3717471"/>
          </a:xfrm>
        </p:spPr>
        <p:txBody>
          <a:bodyPr>
            <a:normAutofit/>
          </a:bodyPr>
          <a:lstStyle/>
          <a:p>
            <a:r>
              <a:rPr lang="sv-SE" dirty="0" smtClean="0"/>
              <a:t>Ställa en sannolik diagnos </a:t>
            </a:r>
          </a:p>
          <a:p>
            <a:r>
              <a:rPr lang="sv-SE" dirty="0" smtClean="0"/>
              <a:t>Ge information och underlag för behandlingsplan </a:t>
            </a:r>
          </a:p>
          <a:p>
            <a:r>
              <a:rPr lang="sv-SE" dirty="0" smtClean="0"/>
              <a:t>Ge optimal symtomlindrande behandling och förmedla socialt stöd </a:t>
            </a:r>
          </a:p>
          <a:p>
            <a:r>
              <a:rPr lang="sv-SE" dirty="0" smtClean="0"/>
              <a:t>Utesluta andra behandlingsbara sjukdomar som kan ge demensliknande symtom 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314344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+mj-lt"/>
              </a:rPr>
              <a:t>Varför utredning och diagnos?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Förklaring till symtom och svårigheter</a:t>
            </a:r>
          </a:p>
          <a:p>
            <a:r>
              <a:rPr lang="sv-SE" dirty="0" smtClean="0"/>
              <a:t>Behandlingsbara tillstånd</a:t>
            </a:r>
          </a:p>
          <a:p>
            <a:r>
              <a:rPr lang="sv-SE" dirty="0" smtClean="0"/>
              <a:t>Symtomatisk läkemedelsbehandling</a:t>
            </a:r>
          </a:p>
          <a:p>
            <a:r>
              <a:rPr lang="sv-SE" dirty="0" smtClean="0"/>
              <a:t>Möjligheter till hjälp och stöd från samhället</a:t>
            </a:r>
          </a:p>
          <a:p>
            <a:r>
              <a:rPr lang="sv-SE" dirty="0" smtClean="0"/>
              <a:t>Demenssjukdom är en allvarlig sjukdom som leder till funktionsnedsättning och en för tidig död 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785399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+mj-lt"/>
              </a:rPr>
              <a:t>När avstå från demensutredning?</a:t>
            </a:r>
            <a:endParaRPr lang="sv-SE" dirty="0">
              <a:latin typeface="+mj-lt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smtClean="0"/>
              <a:t>Svårt somatisk sjuk person/terminal?</a:t>
            </a:r>
          </a:p>
          <a:p>
            <a:r>
              <a:rPr lang="sv-SE" dirty="0" smtClean="0"/>
              <a:t>Klinisk/global bedömning tillräcklig ibland </a:t>
            </a:r>
          </a:p>
          <a:p>
            <a:r>
              <a:rPr lang="sv-SE" dirty="0" smtClean="0"/>
              <a:t>Rätt till stöd och hjälp efter behov, funktionen avgör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866095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+mj-lt"/>
              </a:rPr>
              <a:t>Lite statistik</a:t>
            </a:r>
            <a:endParaRPr lang="sv-SE" dirty="0">
              <a:latin typeface="+mj-lt"/>
            </a:endParaRPr>
          </a:p>
        </p:txBody>
      </p:sp>
      <p:pic>
        <p:nvPicPr>
          <p:cNvPr id="5" name="Platshållare för innehåll 4" descr="födelseda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0250" y="1934369"/>
            <a:ext cx="5143500" cy="3857625"/>
          </a:xfrm>
        </p:spPr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sjuksköterskestämman 2013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159534383"/>
      </p:ext>
    </p:extLst>
  </p:cSld>
  <p:clrMapOvr>
    <a:masterClrMapping/>
  </p:clrMapOvr>
</p:sld>
</file>

<file path=ppt/theme/theme1.xml><?xml version="1.0" encoding="utf-8"?>
<a:theme xmlns:a="http://schemas.openxmlformats.org/drawingml/2006/main" name="JLL Kristina">
  <a:themeElements>
    <a:clrScheme name="jll_liggan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06" charset="0"/>
          </a:defRPr>
        </a:defPPr>
      </a:lstStyle>
    </a:lnDef>
  </a:objectDefaults>
  <a:extraClrSchemeLst>
    <a:extraClrScheme>
      <a:clrScheme name="jll_ligga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ll_liggan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ll_liggan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720</TotalTime>
  <Words>845</Words>
  <Application>Microsoft Office PowerPoint</Application>
  <PresentationFormat>Bildspel på skärmen (4:3)</PresentationFormat>
  <Paragraphs>233</Paragraphs>
  <Slides>40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40</vt:i4>
      </vt:variant>
    </vt:vector>
  </HeadingPairs>
  <TitlesOfParts>
    <vt:vector size="42" baseType="lpstr">
      <vt:lpstr>JLL Kristina</vt:lpstr>
      <vt:lpstr>Dokument</vt:lpstr>
      <vt:lpstr>Demens och läkemedel</vt:lpstr>
      <vt:lpstr>Bild 2</vt:lpstr>
      <vt:lpstr>Vad jag kommer prata om</vt:lpstr>
      <vt:lpstr>Vad menas med demens?</vt:lpstr>
      <vt:lpstr>Vad menas med demens?</vt:lpstr>
      <vt:lpstr>En demensutredning syftar till att: </vt:lpstr>
      <vt:lpstr>Varför utredning och diagnos?</vt:lpstr>
      <vt:lpstr>När avstå från demensutredning?</vt:lpstr>
      <vt:lpstr>Lite statistik</vt:lpstr>
      <vt:lpstr>Praktisk hjärnkunskap</vt:lpstr>
      <vt:lpstr>Bild 11</vt:lpstr>
      <vt:lpstr>Bild 12</vt:lpstr>
      <vt:lpstr>Olika former av demens</vt:lpstr>
      <vt:lpstr>Bild 14</vt:lpstr>
      <vt:lpstr>Alzheimer demens</vt:lpstr>
      <vt:lpstr>Alzheimer demens</vt:lpstr>
      <vt:lpstr>Vaskulär demens</vt:lpstr>
      <vt:lpstr>Lewy Body-demens</vt:lpstr>
      <vt:lpstr>Frontallobsdemens</vt:lpstr>
      <vt:lpstr>Frontallobsdemens</vt:lpstr>
      <vt:lpstr>Parkinssons sjukdom</vt:lpstr>
      <vt:lpstr>Utredning</vt:lpstr>
      <vt:lpstr>Utredning</vt:lpstr>
      <vt:lpstr>Utredning</vt:lpstr>
      <vt:lpstr>Rita en klocka som visar 10 minuter över 11</vt:lpstr>
      <vt:lpstr>läkemedelsbehandling</vt:lpstr>
      <vt:lpstr>Läkemedelsbehandling</vt:lpstr>
      <vt:lpstr>Läkemedelsbehandling</vt:lpstr>
      <vt:lpstr>Läkemedelsbehandling</vt:lpstr>
      <vt:lpstr>Läkemedelsbehandling</vt:lpstr>
      <vt:lpstr>Läkemedelsbehandling</vt:lpstr>
      <vt:lpstr>Kolinesterashämmare</vt:lpstr>
      <vt:lpstr>Kolinesterashämmare</vt:lpstr>
      <vt:lpstr>Kolinesterashämmare</vt:lpstr>
      <vt:lpstr>Memantin - Ebixa®</vt:lpstr>
      <vt:lpstr>Memantin - Ebixa®</vt:lpstr>
      <vt:lpstr>Utvärdering av behandlingseffekt</vt:lpstr>
      <vt:lpstr>Utvärdering av behandlingseffekt</vt:lpstr>
      <vt:lpstr>Vill du veta mer?</vt:lpstr>
      <vt:lpstr>Bild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krse</dc:creator>
  <cp:lastModifiedBy>krse</cp:lastModifiedBy>
  <cp:revision>73</cp:revision>
  <dcterms:created xsi:type="dcterms:W3CDTF">2013-08-28T09:15:14Z</dcterms:created>
  <dcterms:modified xsi:type="dcterms:W3CDTF">2013-09-04T07:57:43Z</dcterms:modified>
</cp:coreProperties>
</file>