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handoutMasterIdLst>
    <p:handoutMasterId r:id="rId32"/>
  </p:handoutMasterIdLst>
  <p:sldIdLst>
    <p:sldId id="256" r:id="rId2"/>
    <p:sldId id="257" r:id="rId3"/>
    <p:sldId id="295" r:id="rId4"/>
    <p:sldId id="296" r:id="rId5"/>
    <p:sldId id="280" r:id="rId6"/>
    <p:sldId id="283" r:id="rId7"/>
    <p:sldId id="261" r:id="rId8"/>
    <p:sldId id="306" r:id="rId9"/>
    <p:sldId id="298" r:id="rId10"/>
    <p:sldId id="262" r:id="rId11"/>
    <p:sldId id="313" r:id="rId12"/>
    <p:sldId id="269" r:id="rId13"/>
    <p:sldId id="299" r:id="rId14"/>
    <p:sldId id="305" r:id="rId15"/>
    <p:sldId id="314" r:id="rId16"/>
    <p:sldId id="315" r:id="rId17"/>
    <p:sldId id="303" r:id="rId18"/>
    <p:sldId id="297" r:id="rId19"/>
    <p:sldId id="270" r:id="rId20"/>
    <p:sldId id="310" r:id="rId21"/>
    <p:sldId id="311" r:id="rId22"/>
    <p:sldId id="312" r:id="rId23"/>
    <p:sldId id="307" r:id="rId24"/>
    <p:sldId id="309" r:id="rId25"/>
    <p:sldId id="308" r:id="rId26"/>
    <p:sldId id="301" r:id="rId27"/>
    <p:sldId id="285" r:id="rId28"/>
    <p:sldId id="300" r:id="rId29"/>
    <p:sldId id="279" r:id="rId30"/>
    <p:sldId id="282" r:id="rId31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1" autoAdjust="0"/>
  </p:normalViewPr>
  <p:slideViewPr>
    <p:cSldViewPr>
      <p:cViewPr varScale="1">
        <p:scale>
          <a:sx n="71" d="100"/>
          <a:sy n="71" d="100"/>
        </p:scale>
        <p:origin x="-4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3F4E578-0427-4445-9692-C3FD4518E762}" type="datetimeFigureOut">
              <a:rPr lang="sv-SE"/>
              <a:pPr>
                <a:defRPr/>
              </a:pPr>
              <a:t>2013-09-01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998812C-20C1-435F-8E29-52161626F27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B3299-039A-42F2-8C7E-B6EC82C4978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A4C67-AD49-4213-940C-AEB9F240FC9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7AA07-7744-4999-B264-48953F9FA8E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63485-95E0-4B2C-9B39-99864D4B367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FA937-7455-4937-BDB1-19B857ADD15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4ECC6-26A9-4BE5-9435-D42EAC43870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2137C-1947-4C85-AAC5-CD78D12DCCC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39621-EFBB-4281-850E-172CA306C50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6FEA1-B323-4DB2-8CA5-8F31011FF96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CBFA8-F6BC-443D-8B7A-C90F3BA93F6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9A5B7-D1B0-483A-8807-6C861CB297E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6894035-9D19-4CEA-8D1F-BA7DE3E8503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rkinsonforbundet.s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uroguiden.se/" TargetMode="External"/><Relationship Id="rId2" Type="http://schemas.openxmlformats.org/officeDocument/2006/relationships/hyperlink" Target="http://www.mypdinfo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/>
          <a:lstStyle/>
          <a:p>
            <a:pPr eaLnBrk="1" hangingPunct="1"/>
            <a:r>
              <a:rPr lang="sv-SE" b="1" dirty="0" smtClean="0"/>
              <a:t>Läkemedelsadministration </a:t>
            </a:r>
            <a:br>
              <a:rPr lang="sv-SE" b="1" dirty="0" smtClean="0"/>
            </a:br>
            <a:r>
              <a:rPr lang="sv-SE" b="1" dirty="0" smtClean="0"/>
              <a:t>vid Parkinsons sjukdom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547813" y="4076700"/>
            <a:ext cx="6264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1258888" y="3789362"/>
            <a:ext cx="67691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sz="2400" dirty="0" smtClean="0">
                <a:latin typeface="+mn-lt"/>
              </a:rPr>
              <a:t>Föredrag av Maria </a:t>
            </a:r>
            <a:r>
              <a:rPr lang="sv-SE" sz="2400" dirty="0" smtClean="0">
                <a:latin typeface="+mn-lt"/>
              </a:rPr>
              <a:t>Dahlgren</a:t>
            </a:r>
            <a:endParaRPr lang="sv-SE" sz="2400" dirty="0" smtClean="0">
              <a:latin typeface="+mn-lt"/>
            </a:endParaRPr>
          </a:p>
          <a:p>
            <a:pPr algn="ctr">
              <a:spcBef>
                <a:spcPct val="50000"/>
              </a:spcBef>
            </a:pPr>
            <a:r>
              <a:rPr lang="sv-SE" sz="2400" dirty="0" smtClean="0">
                <a:latin typeface="+mn-lt"/>
              </a:rPr>
              <a:t>Parkinsonsjuksköterska</a:t>
            </a:r>
            <a:endParaRPr lang="sv-SE" sz="2400" dirty="0" smtClean="0">
              <a:latin typeface="+mn-lt"/>
            </a:endParaRPr>
          </a:p>
          <a:p>
            <a:pPr algn="ctr">
              <a:spcBef>
                <a:spcPct val="50000"/>
              </a:spcBef>
            </a:pPr>
            <a:r>
              <a:rPr lang="sv-SE" sz="2400" dirty="0" smtClean="0">
                <a:latin typeface="+mn-lt"/>
              </a:rPr>
              <a:t>Neurologmottagningen Östersund.</a:t>
            </a:r>
          </a:p>
          <a:p>
            <a:pPr algn="ctr">
              <a:spcBef>
                <a:spcPct val="50000"/>
              </a:spcBef>
            </a:pPr>
            <a:r>
              <a:rPr lang="sv-SE" sz="2400" dirty="0" smtClean="0">
                <a:latin typeface="+mn-lt"/>
              </a:rPr>
              <a:t>2013-09-02/03</a:t>
            </a:r>
            <a:endParaRPr lang="sv-SE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b="1" dirty="0" smtClean="0"/>
              <a:t>Individuellt</a:t>
            </a:r>
          </a:p>
        </p:txBody>
      </p:sp>
      <p:pic>
        <p:nvPicPr>
          <p:cNvPr id="5" name="Picture 6" descr="N:\UserTMPIE\mape25\Content.IE5\TC45H4TX\MPj03858070000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628799"/>
            <a:ext cx="3658006" cy="2612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ruta 6"/>
          <p:cNvSpPr txBox="1"/>
          <p:nvPr/>
        </p:nvSpPr>
        <p:spPr>
          <a:xfrm>
            <a:off x="539552" y="1844824"/>
            <a:ext cx="3168352" cy="2554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3200" dirty="0" smtClean="0">
                <a:cs typeface="Arial" pitchFamily="34" charset="0"/>
              </a:rPr>
              <a:t>Beroende på var i hjärnan nervcellsförlust sker visas symtom på olika sätt. </a:t>
            </a:r>
            <a:endParaRPr lang="sv-SE" sz="3200" dirty="0">
              <a:cs typeface="Arial" pitchFamily="34" charset="0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539552" y="3861048"/>
            <a:ext cx="78488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 smtClean="0"/>
              <a:t>	</a:t>
            </a:r>
          </a:p>
          <a:p>
            <a:r>
              <a:rPr lang="sv-SE" sz="3200" dirty="0" smtClean="0">
                <a:latin typeface="+mn-lt"/>
              </a:rPr>
              <a:t>Därför kan Parkinsons sjukdom se olika ut hos olika individer och kräva olika typ av läkemedelsbehandling i syfte att  uppnå bästa symtomlindring</a:t>
            </a:r>
            <a:endParaRPr lang="sv-SE" sz="3200" dirty="0"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Långsam process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Parkinsons sjukdom kan på optimerad behandling bibehållas stabil under flera år.               Utan större förändringar i LM-ordinationen.</a:t>
            </a:r>
          </a:p>
          <a:p>
            <a:r>
              <a:rPr lang="sv-SE" dirty="0" err="1" smtClean="0"/>
              <a:t>Succesivt</a:t>
            </a:r>
            <a:r>
              <a:rPr lang="sv-SE" dirty="0" smtClean="0"/>
              <a:t> under månader och år försämras dock </a:t>
            </a:r>
            <a:r>
              <a:rPr lang="sv-SE" dirty="0" err="1" smtClean="0"/>
              <a:t>sjukdommen</a:t>
            </a:r>
            <a:r>
              <a:rPr lang="sv-SE" dirty="0" smtClean="0"/>
              <a:t> i och med nervcellsförlusten.</a:t>
            </a:r>
          </a:p>
          <a:p>
            <a:r>
              <a:rPr lang="sv-SE" dirty="0" smtClean="0"/>
              <a:t>Hastigt försämrade symtom (Dagar, veckor) = Infektion eller annan sjukdom bakom.                        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b="1" dirty="0" smtClean="0"/>
              <a:t>Behandling vid Parkinson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dirty="0" smtClean="0"/>
              <a:t>Botande behandling saknas. </a:t>
            </a:r>
          </a:p>
          <a:p>
            <a:pPr eaLnBrk="1" hangingPunct="1"/>
            <a:r>
              <a:rPr lang="sv-SE" dirty="0" smtClean="0"/>
              <a:t>Symtomlindring.</a:t>
            </a:r>
          </a:p>
          <a:p>
            <a:pPr eaLnBrk="1" hangingPunct="1"/>
            <a:r>
              <a:rPr lang="sv-SE" dirty="0" smtClean="0"/>
              <a:t>Jämn koncentration L-dopa eller dopamin</a:t>
            </a:r>
          </a:p>
          <a:p>
            <a:pPr eaLnBrk="1" hangingPunct="1"/>
            <a:r>
              <a:rPr lang="sv-SE" dirty="0" smtClean="0"/>
              <a:t>Vanligaste behandlingen är tabletter.</a:t>
            </a:r>
          </a:p>
          <a:p>
            <a:pPr eaLnBrk="1" hangingPunct="1"/>
            <a:r>
              <a:rPr lang="sv-SE" dirty="0" smtClean="0"/>
              <a:t>Behandlingsmetod varierar beroende på fas i sjukdomen</a:t>
            </a:r>
          </a:p>
          <a:p>
            <a:pPr eaLnBrk="1" hangingPunct="1"/>
            <a:r>
              <a:rPr lang="sv-SE" dirty="0" smtClean="0"/>
              <a:t>3 olika ”</a:t>
            </a:r>
            <a:r>
              <a:rPr lang="sv-SE" dirty="0" err="1" smtClean="0"/>
              <a:t>behandlings-strategier</a:t>
            </a:r>
            <a:r>
              <a:rPr lang="sv-SE" dirty="0" smtClean="0"/>
              <a:t>”</a:t>
            </a:r>
          </a:p>
          <a:p>
            <a:pPr eaLnBrk="1" hangingPunct="1">
              <a:buNone/>
            </a:pPr>
            <a:endParaRPr lang="sv-SE" dirty="0" smtClean="0"/>
          </a:p>
          <a:p>
            <a:pPr eaLnBrk="1" hangingPunct="1">
              <a:buNone/>
            </a:pPr>
            <a:r>
              <a:rPr lang="sv-SE" dirty="0" smtClean="0"/>
              <a:t>	</a:t>
            </a:r>
          </a:p>
          <a:p>
            <a:pPr eaLnBrk="1" hangingPunct="1"/>
            <a:endParaRPr lang="sv-SE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3 </a:t>
            </a:r>
            <a:r>
              <a:rPr lang="sv-SE" b="1" dirty="0" err="1" smtClean="0"/>
              <a:t>Terapi-strategier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5112568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sv-SE" dirty="0" smtClean="0"/>
              <a:t>Öka Dopaminproduktionen i intakta dopaminproducerande celler. (</a:t>
            </a:r>
            <a:r>
              <a:rPr lang="sv-SE" dirty="0" err="1" smtClean="0"/>
              <a:t>Levodopa</a:t>
            </a:r>
            <a:r>
              <a:rPr lang="sv-SE" dirty="0" smtClean="0"/>
              <a:t>)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sv-SE" sz="1200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sv-SE" dirty="0" smtClean="0"/>
              <a:t>Direktstimulering på intakta mottagarceller (</a:t>
            </a:r>
            <a:r>
              <a:rPr lang="sv-SE" dirty="0" err="1" smtClean="0"/>
              <a:t>Dopaminagonister/Dopamin”härmare</a:t>
            </a:r>
            <a:r>
              <a:rPr lang="sv-SE" dirty="0" smtClean="0"/>
              <a:t>”)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sv-SE" sz="1200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sv-SE" dirty="0" smtClean="0"/>
              <a:t>Minska nedbrytning/återupptag av dopamin  i synapsklyftan mellan avgivar- och mottagarcell. (</a:t>
            </a:r>
            <a:r>
              <a:rPr lang="sv-SE" dirty="0" err="1" smtClean="0"/>
              <a:t>Enzym-hämmare</a:t>
            </a:r>
            <a:r>
              <a:rPr lang="sv-SE" dirty="0" smtClean="0"/>
              <a:t>)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Höger 22"/>
          <p:cNvSpPr/>
          <p:nvPr/>
        </p:nvSpPr>
        <p:spPr>
          <a:xfrm>
            <a:off x="5580112" y="3645024"/>
            <a:ext cx="2448272" cy="77266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 smtClean="0"/>
              <a:t>Behandlings-terapier</a:t>
            </a:r>
            <a:endParaRPr lang="sv-SE" b="1" dirty="0"/>
          </a:p>
        </p:txBody>
      </p:sp>
      <p:sp>
        <p:nvSpPr>
          <p:cNvPr id="4" name="Klippt cirkel 3"/>
          <p:cNvSpPr/>
          <p:nvPr/>
        </p:nvSpPr>
        <p:spPr>
          <a:xfrm rot="1336146">
            <a:off x="1636802" y="2883546"/>
            <a:ext cx="2398888" cy="2603077"/>
          </a:xfrm>
          <a:prstGeom prst="chord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Höger 4"/>
          <p:cNvSpPr/>
          <p:nvPr/>
        </p:nvSpPr>
        <p:spPr>
          <a:xfrm>
            <a:off x="323528" y="3789040"/>
            <a:ext cx="2448272" cy="77266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Klippt cirkel 5"/>
          <p:cNvSpPr/>
          <p:nvPr/>
        </p:nvSpPr>
        <p:spPr>
          <a:xfrm rot="12080178">
            <a:off x="3883548" y="2782086"/>
            <a:ext cx="2479002" cy="2619943"/>
          </a:xfrm>
          <a:prstGeom prst="chord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Höger 9"/>
          <p:cNvSpPr/>
          <p:nvPr/>
        </p:nvSpPr>
        <p:spPr>
          <a:xfrm>
            <a:off x="3059832" y="3645024"/>
            <a:ext cx="648072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Streckad höger 11"/>
          <p:cNvSpPr/>
          <p:nvPr/>
        </p:nvSpPr>
        <p:spPr>
          <a:xfrm>
            <a:off x="3491880" y="4869160"/>
            <a:ext cx="720080" cy="21602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Streckad höger 12"/>
          <p:cNvSpPr/>
          <p:nvPr/>
        </p:nvSpPr>
        <p:spPr>
          <a:xfrm>
            <a:off x="3275856" y="4581128"/>
            <a:ext cx="864096" cy="12459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Streckad höger 18"/>
          <p:cNvSpPr/>
          <p:nvPr/>
        </p:nvSpPr>
        <p:spPr>
          <a:xfrm>
            <a:off x="3419872" y="3212976"/>
            <a:ext cx="720080" cy="21602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textruta 14"/>
          <p:cNvSpPr txBox="1"/>
          <p:nvPr/>
        </p:nvSpPr>
        <p:spPr>
          <a:xfrm>
            <a:off x="251520" y="2492896"/>
            <a:ext cx="20162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u="sng" dirty="0" smtClean="0">
                <a:latin typeface="+mn-lt"/>
              </a:rPr>
              <a:t>L-DOPA</a:t>
            </a:r>
          </a:p>
          <a:p>
            <a:r>
              <a:rPr lang="sv-SE" sz="2400" dirty="0" smtClean="0">
                <a:latin typeface="+mn-lt"/>
              </a:rPr>
              <a:t>Madopar(k)</a:t>
            </a:r>
          </a:p>
          <a:p>
            <a:r>
              <a:rPr lang="sv-SE" sz="2400" dirty="0" smtClean="0">
                <a:latin typeface="+mn-lt"/>
              </a:rPr>
              <a:t>Stalevo</a:t>
            </a:r>
          </a:p>
          <a:p>
            <a:r>
              <a:rPr lang="sv-SE" sz="2400" dirty="0" smtClean="0">
                <a:latin typeface="+mn-lt"/>
              </a:rPr>
              <a:t>Madopark</a:t>
            </a:r>
          </a:p>
          <a:p>
            <a:endParaRPr lang="sv-SE" sz="2400" dirty="0" smtClean="0">
              <a:latin typeface="+mn-lt"/>
            </a:endParaRPr>
          </a:p>
          <a:p>
            <a:r>
              <a:rPr lang="sv-SE" sz="2400" dirty="0" smtClean="0">
                <a:latin typeface="+mn-lt"/>
              </a:rPr>
              <a:t>MP Quick (</a:t>
            </a:r>
            <a:r>
              <a:rPr lang="sv-SE" sz="2400" dirty="0" err="1" smtClean="0">
                <a:latin typeface="+mn-lt"/>
              </a:rPr>
              <a:t>Mite</a:t>
            </a:r>
            <a:r>
              <a:rPr lang="sv-SE" sz="2400" dirty="0" smtClean="0">
                <a:latin typeface="+mn-lt"/>
              </a:rPr>
              <a:t>)</a:t>
            </a:r>
          </a:p>
          <a:p>
            <a:r>
              <a:rPr lang="sv-SE" sz="2400" dirty="0" smtClean="0">
                <a:latin typeface="+mn-lt"/>
              </a:rPr>
              <a:t>Sinemet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3347864" y="1340768"/>
            <a:ext cx="16561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u="sng" dirty="0" smtClean="0">
                <a:latin typeface="+mn-lt"/>
              </a:rPr>
              <a:t>COMT-HÄMMARE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T.Comtess</a:t>
            </a:r>
            <a:endParaRPr lang="sv-SE" sz="2400" dirty="0" smtClean="0">
              <a:latin typeface="+mn-lt"/>
            </a:endParaRPr>
          </a:p>
          <a:p>
            <a:r>
              <a:rPr lang="sv-SE" sz="2400" dirty="0" smtClean="0">
                <a:latin typeface="+mn-lt"/>
              </a:rPr>
              <a:t>(</a:t>
            </a:r>
            <a:r>
              <a:rPr lang="sv-SE" sz="2400" dirty="0" err="1" smtClean="0">
                <a:latin typeface="+mn-lt"/>
              </a:rPr>
              <a:t>T.Stalevo</a:t>
            </a:r>
            <a:r>
              <a:rPr lang="sv-SE" sz="2400" dirty="0" smtClean="0">
                <a:latin typeface="+mn-lt"/>
              </a:rPr>
              <a:t>)</a:t>
            </a:r>
          </a:p>
          <a:p>
            <a:r>
              <a:rPr lang="sv-SE" sz="2400" dirty="0" err="1" smtClean="0">
                <a:latin typeface="+mn-lt"/>
              </a:rPr>
              <a:t>T.Tasmar</a:t>
            </a:r>
            <a:endParaRPr lang="sv-SE" sz="2400" dirty="0" smtClean="0">
              <a:latin typeface="+mn-lt"/>
            </a:endParaRPr>
          </a:p>
        </p:txBody>
      </p:sp>
      <p:sp>
        <p:nvSpPr>
          <p:cNvPr id="17" name="textruta 16"/>
          <p:cNvSpPr txBox="1"/>
          <p:nvPr/>
        </p:nvSpPr>
        <p:spPr>
          <a:xfrm>
            <a:off x="6372200" y="2348880"/>
            <a:ext cx="21602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u="sng" dirty="0" smtClean="0">
                <a:latin typeface="+mn-lt"/>
              </a:rPr>
              <a:t>DOPAMIN-AGONISTER</a:t>
            </a:r>
          </a:p>
          <a:p>
            <a:r>
              <a:rPr lang="sv-SE" sz="2400" dirty="0" err="1" smtClean="0">
                <a:latin typeface="+mn-lt"/>
              </a:rPr>
              <a:t>T.Sifrol</a:t>
            </a:r>
            <a:endParaRPr lang="sv-SE" sz="2400" dirty="0" smtClean="0">
              <a:latin typeface="+mn-lt"/>
            </a:endParaRPr>
          </a:p>
          <a:p>
            <a:r>
              <a:rPr lang="sv-SE" sz="2400" dirty="0" err="1" smtClean="0">
                <a:latin typeface="+mn-lt"/>
              </a:rPr>
              <a:t>T.Requip</a:t>
            </a:r>
            <a:endParaRPr lang="sv-SE" sz="2400" dirty="0" smtClean="0">
              <a:latin typeface="+mn-lt"/>
            </a:endParaRPr>
          </a:p>
          <a:p>
            <a:endParaRPr lang="sv-SE" sz="2400" dirty="0" smtClean="0">
              <a:latin typeface="+mn-lt"/>
            </a:endParaRPr>
          </a:p>
          <a:p>
            <a:r>
              <a:rPr lang="sv-SE" sz="2400" dirty="0" err="1" smtClean="0">
                <a:latin typeface="+mn-lt"/>
              </a:rPr>
              <a:t>T.Pravidel</a:t>
            </a:r>
            <a:endParaRPr lang="sv-SE" sz="2400" dirty="0" smtClean="0">
              <a:latin typeface="+mn-lt"/>
            </a:endParaRPr>
          </a:p>
          <a:p>
            <a:r>
              <a:rPr lang="sv-SE" sz="2400" dirty="0" smtClean="0">
                <a:latin typeface="+mn-lt"/>
              </a:rPr>
              <a:t>Neupro plåster</a:t>
            </a:r>
          </a:p>
          <a:p>
            <a:r>
              <a:rPr lang="sv-SE" sz="2400" dirty="0" err="1" smtClean="0">
                <a:latin typeface="+mn-lt"/>
              </a:rPr>
              <a:t>T.Cabaser</a:t>
            </a:r>
            <a:endParaRPr lang="sv-SE" sz="2400" dirty="0" smtClean="0">
              <a:latin typeface="+mn-lt"/>
            </a:endParaRPr>
          </a:p>
          <a:p>
            <a:endParaRPr lang="sv-SE" dirty="0"/>
          </a:p>
        </p:txBody>
      </p:sp>
      <p:sp>
        <p:nvSpPr>
          <p:cNvPr id="18" name="textruta 17"/>
          <p:cNvSpPr txBox="1"/>
          <p:nvPr/>
        </p:nvSpPr>
        <p:spPr>
          <a:xfrm>
            <a:off x="3347864" y="5013176"/>
            <a:ext cx="17281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u="sng" dirty="0" smtClean="0">
                <a:latin typeface="+mn-lt"/>
              </a:rPr>
              <a:t>MAO-B-HÄMMARE</a:t>
            </a:r>
          </a:p>
          <a:p>
            <a:r>
              <a:rPr lang="sv-SE" sz="2400" dirty="0" err="1" smtClean="0">
                <a:latin typeface="+mn-lt"/>
              </a:rPr>
              <a:t>T.Azilekt</a:t>
            </a:r>
            <a:endParaRPr lang="sv-SE" sz="2400" dirty="0" smtClean="0">
              <a:latin typeface="+mn-lt"/>
            </a:endParaRPr>
          </a:p>
          <a:p>
            <a:r>
              <a:rPr lang="sv-SE" sz="2400" dirty="0" smtClean="0">
                <a:latin typeface="+mn-lt"/>
              </a:rPr>
              <a:t>T.Selegilin</a:t>
            </a:r>
            <a:endParaRPr lang="sv-SE" sz="2400" dirty="0">
              <a:latin typeface="+mn-lt"/>
            </a:endParaRPr>
          </a:p>
        </p:txBody>
      </p:sp>
      <p:sp>
        <p:nvSpPr>
          <p:cNvPr id="20" name="textruta 19"/>
          <p:cNvSpPr txBox="1"/>
          <p:nvPr/>
        </p:nvSpPr>
        <p:spPr>
          <a:xfrm>
            <a:off x="6012160" y="5733256"/>
            <a:ext cx="237626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err="1" smtClean="0">
                <a:solidFill>
                  <a:schemeClr val="accent3">
                    <a:lumMod val="50000"/>
                  </a:schemeClr>
                </a:solidFill>
              </a:rPr>
              <a:t>Apomorfin-</a:t>
            </a:r>
            <a:r>
              <a:rPr lang="sv-SE" dirty="0" smtClean="0">
                <a:solidFill>
                  <a:schemeClr val="accent3">
                    <a:lumMod val="50000"/>
                  </a:schemeClr>
                </a:solidFill>
              </a:rPr>
              <a:t> Pump eller Penna</a:t>
            </a:r>
            <a:endParaRPr lang="sv-SE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251520" y="5805264"/>
            <a:ext cx="187220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accent3">
                    <a:lumMod val="50000"/>
                  </a:schemeClr>
                </a:solidFill>
              </a:rPr>
              <a:t>Duodopa Pump</a:t>
            </a:r>
            <a:endParaRPr lang="sv-SE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textruta 21"/>
          <p:cNvSpPr txBox="1"/>
          <p:nvPr/>
        </p:nvSpPr>
        <p:spPr>
          <a:xfrm>
            <a:off x="1835696" y="1556792"/>
            <a:ext cx="129614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err="1" smtClean="0">
                <a:solidFill>
                  <a:schemeClr val="accent3">
                    <a:lumMod val="50000"/>
                  </a:schemeClr>
                </a:solidFill>
              </a:rPr>
              <a:t>DBS-operation</a:t>
            </a:r>
            <a:endParaRPr lang="sv-SE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4" name="Cirkel 23"/>
          <p:cNvSpPr/>
          <p:nvPr/>
        </p:nvSpPr>
        <p:spPr>
          <a:xfrm rot="13369047">
            <a:off x="4425121" y="3426339"/>
            <a:ext cx="335392" cy="334963"/>
          </a:xfrm>
          <a:prstGeom prst="pie">
            <a:avLst>
              <a:gd name="adj1" fmla="val 0"/>
              <a:gd name="adj2" fmla="val 162000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25" name="Cirkel 24"/>
          <p:cNvSpPr/>
          <p:nvPr/>
        </p:nvSpPr>
        <p:spPr>
          <a:xfrm rot="13316315">
            <a:off x="4442104" y="3849772"/>
            <a:ext cx="328818" cy="383759"/>
          </a:xfrm>
          <a:prstGeom prst="pie">
            <a:avLst>
              <a:gd name="adj1" fmla="val 0"/>
              <a:gd name="adj2" fmla="val 162000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26" name="Cirkel 25"/>
          <p:cNvSpPr/>
          <p:nvPr/>
        </p:nvSpPr>
        <p:spPr>
          <a:xfrm rot="13316315">
            <a:off x="4442104" y="4281819"/>
            <a:ext cx="328818" cy="383759"/>
          </a:xfrm>
          <a:prstGeom prst="pie">
            <a:avLst>
              <a:gd name="adj1" fmla="val 0"/>
              <a:gd name="adj2" fmla="val 162000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27" name="Cirkel 26"/>
          <p:cNvSpPr/>
          <p:nvPr/>
        </p:nvSpPr>
        <p:spPr>
          <a:xfrm rot="13316315">
            <a:off x="4442104" y="2985675"/>
            <a:ext cx="328818" cy="383759"/>
          </a:xfrm>
          <a:prstGeom prst="pie">
            <a:avLst>
              <a:gd name="adj1" fmla="val 0"/>
              <a:gd name="adj2" fmla="val 162000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28" name="Cirkel 27"/>
          <p:cNvSpPr/>
          <p:nvPr/>
        </p:nvSpPr>
        <p:spPr>
          <a:xfrm rot="13316315">
            <a:off x="4442104" y="4713869"/>
            <a:ext cx="328818" cy="383759"/>
          </a:xfrm>
          <a:prstGeom prst="pie">
            <a:avLst>
              <a:gd name="adj1" fmla="val 0"/>
              <a:gd name="adj2" fmla="val 162000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29" name="Höger 28"/>
          <p:cNvSpPr/>
          <p:nvPr/>
        </p:nvSpPr>
        <p:spPr>
          <a:xfrm>
            <a:off x="3203848" y="4149080"/>
            <a:ext cx="648072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Utifrån ålder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Rel.ung</a:t>
            </a:r>
            <a:r>
              <a:rPr lang="sv-SE" dirty="0" smtClean="0"/>
              <a:t>, </a:t>
            </a:r>
            <a:r>
              <a:rPr lang="sv-SE" dirty="0" err="1" smtClean="0"/>
              <a:t>Ny-Diagnosticerad</a:t>
            </a:r>
            <a:r>
              <a:rPr lang="sv-SE" dirty="0" smtClean="0"/>
              <a:t> patient:		</a:t>
            </a:r>
            <a:r>
              <a:rPr lang="sv-SE" u="sng" dirty="0" err="1" smtClean="0"/>
              <a:t>Dopaminagonist</a:t>
            </a:r>
            <a:r>
              <a:rPr lang="sv-SE" dirty="0" smtClean="0"/>
              <a:t> (ca 6 mån innan L-dopa)</a:t>
            </a:r>
          </a:p>
          <a:p>
            <a:pPr>
              <a:buNone/>
            </a:pPr>
            <a:r>
              <a:rPr lang="sv-SE" dirty="0" smtClean="0"/>
              <a:t>	</a:t>
            </a:r>
            <a:r>
              <a:rPr lang="sv-SE" dirty="0" smtClean="0"/>
              <a:t>	Fördröjer </a:t>
            </a:r>
            <a:r>
              <a:rPr lang="sv-SE" dirty="0" err="1" smtClean="0"/>
              <a:t>sk</a:t>
            </a:r>
            <a:r>
              <a:rPr lang="sv-SE" dirty="0" smtClean="0"/>
              <a:t> ”motor </a:t>
            </a:r>
            <a:r>
              <a:rPr lang="sv-SE" dirty="0" err="1" smtClean="0"/>
              <a:t>complications</a:t>
            </a:r>
            <a:r>
              <a:rPr lang="sv-SE" dirty="0" smtClean="0"/>
              <a:t>”</a:t>
            </a:r>
          </a:p>
          <a:p>
            <a:pPr>
              <a:buNone/>
            </a:pPr>
            <a:r>
              <a:rPr lang="sv-SE" dirty="0" smtClean="0"/>
              <a:t>	</a:t>
            </a:r>
            <a:r>
              <a:rPr lang="sv-SE" dirty="0" smtClean="0"/>
              <a:t>	vid långvarig L-dopa behandling.	</a:t>
            </a:r>
          </a:p>
          <a:p>
            <a:r>
              <a:rPr lang="sv-SE" dirty="0" smtClean="0"/>
              <a:t>Geriatrisk patient:   </a:t>
            </a:r>
            <a:r>
              <a:rPr lang="sv-SE" u="sng" dirty="0" smtClean="0"/>
              <a:t> </a:t>
            </a:r>
            <a:r>
              <a:rPr lang="sv-SE" u="sng" dirty="0" err="1" smtClean="0"/>
              <a:t>Levodopa</a:t>
            </a:r>
            <a:endParaRPr lang="sv-SE" u="sng" dirty="0" smtClean="0"/>
          </a:p>
          <a:p>
            <a:pPr>
              <a:buNone/>
            </a:pPr>
            <a:r>
              <a:rPr lang="sv-SE" dirty="0" smtClean="0"/>
              <a:t>	Då det är vanligare med Neuropsykologiska komplikationer hos denna grupp och </a:t>
            </a:r>
            <a:r>
              <a:rPr lang="sv-SE" dirty="0" err="1" smtClean="0"/>
              <a:t>dopaminagonister</a:t>
            </a:r>
            <a:r>
              <a:rPr lang="sv-SE" dirty="0" smtClean="0"/>
              <a:t> tenderar att förvärra dessa.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Utifrån fas i sjukdomen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Stabil fas. 5—10 år Rel. god </a:t>
            </a:r>
            <a:r>
              <a:rPr lang="sv-SE" dirty="0" err="1" smtClean="0"/>
              <a:t>lm.effekt</a:t>
            </a:r>
            <a:endParaRPr lang="sv-SE" dirty="0" smtClean="0"/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Fluktuationsfas. Dosglapp. </a:t>
            </a:r>
            <a:r>
              <a:rPr lang="sv-SE" dirty="0" err="1" smtClean="0"/>
              <a:t>Lm.justeringar</a:t>
            </a:r>
            <a:r>
              <a:rPr lang="sv-SE" dirty="0" smtClean="0"/>
              <a:t>.</a:t>
            </a:r>
          </a:p>
          <a:p>
            <a:endParaRPr lang="sv-SE" dirty="0" smtClean="0"/>
          </a:p>
          <a:p>
            <a:r>
              <a:rPr lang="sv-SE" dirty="0" smtClean="0"/>
              <a:t>Komplikationsfas. ON/OFF fenomen. </a:t>
            </a:r>
          </a:p>
          <a:p>
            <a:pPr>
              <a:buNone/>
            </a:pPr>
            <a:r>
              <a:rPr lang="sv-SE" dirty="0" smtClean="0"/>
              <a:t>	</a:t>
            </a:r>
            <a:r>
              <a:rPr lang="sv-SE" dirty="0" smtClean="0"/>
              <a:t>Hastiga svängningar från god rörlighet/överrörlighet till stelhet och skakningar. Svårjusterad med tabletter.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Avancerad </a:t>
            </a:r>
            <a:r>
              <a:rPr lang="sv-SE" b="1" dirty="0" err="1" smtClean="0"/>
              <a:t>behadling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DBS-operation</a:t>
            </a:r>
            <a:r>
              <a:rPr lang="sv-SE" dirty="0" smtClean="0"/>
              <a:t> (Deep Brain Stimulation)</a:t>
            </a:r>
          </a:p>
          <a:p>
            <a:r>
              <a:rPr lang="sv-SE" dirty="0" err="1" smtClean="0"/>
              <a:t>Apomorfinpump/Penna</a:t>
            </a:r>
            <a:r>
              <a:rPr lang="sv-SE" dirty="0" smtClean="0"/>
              <a:t> </a:t>
            </a:r>
          </a:p>
          <a:p>
            <a:pPr>
              <a:buNone/>
            </a:pPr>
            <a:r>
              <a:rPr lang="sv-SE" dirty="0" smtClean="0"/>
              <a:t>   (</a:t>
            </a:r>
            <a:r>
              <a:rPr lang="sv-SE" dirty="0" err="1" smtClean="0"/>
              <a:t>Dopaminagonist</a:t>
            </a:r>
            <a:r>
              <a:rPr lang="sv-SE" dirty="0" smtClean="0"/>
              <a:t> </a:t>
            </a:r>
            <a:r>
              <a:rPr lang="sv-SE" dirty="0" err="1" smtClean="0"/>
              <a:t>s.c</a:t>
            </a:r>
            <a:r>
              <a:rPr lang="sv-SE" dirty="0" smtClean="0"/>
              <a:t>.)</a:t>
            </a:r>
          </a:p>
          <a:p>
            <a:r>
              <a:rPr lang="sv-SE" dirty="0" err="1" smtClean="0"/>
              <a:t>Duodopapump</a:t>
            </a:r>
            <a:r>
              <a:rPr lang="sv-SE" dirty="0" smtClean="0"/>
              <a:t> (L-dopa in i </a:t>
            </a:r>
            <a:r>
              <a:rPr lang="sv-SE" dirty="0" err="1" smtClean="0"/>
              <a:t>Duodenum</a:t>
            </a:r>
            <a:r>
              <a:rPr lang="sv-SE" dirty="0" smtClean="0"/>
              <a:t>. Kanaliserad sond via PEG)</a:t>
            </a:r>
          </a:p>
          <a:p>
            <a:endParaRPr lang="sv-SE" sz="1100" dirty="0" smtClean="0"/>
          </a:p>
          <a:p>
            <a:pPr>
              <a:buNone/>
            </a:pPr>
            <a:r>
              <a:rPr lang="sv-SE" dirty="0" smtClean="0"/>
              <a:t>	Ställningstagande av Neurolog utifrån indikationer och kontraindikationer för behandling. Bedömning via remiss till Umeå.</a:t>
            </a:r>
            <a:endParaRPr lang="sv-S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Övriga läkemedel: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v-SE" dirty="0" smtClean="0"/>
          </a:p>
          <a:p>
            <a:r>
              <a:rPr lang="sv-SE" dirty="0" err="1" smtClean="0"/>
              <a:t>Antikolinergika</a:t>
            </a:r>
            <a:endParaRPr lang="sv-SE" dirty="0" smtClean="0"/>
          </a:p>
          <a:p>
            <a:r>
              <a:rPr lang="sv-SE" dirty="0" err="1" smtClean="0"/>
              <a:t>Amantadin</a:t>
            </a:r>
            <a:endParaRPr lang="sv-SE" dirty="0" smtClean="0"/>
          </a:p>
          <a:p>
            <a:r>
              <a:rPr lang="sv-SE" dirty="0" err="1" smtClean="0"/>
              <a:t>Botulinumtoxin</a:t>
            </a:r>
            <a:r>
              <a:rPr lang="sv-SE" dirty="0" smtClean="0"/>
              <a:t> </a:t>
            </a:r>
          </a:p>
          <a:p>
            <a:r>
              <a:rPr lang="sv-SE" dirty="0" err="1" smtClean="0"/>
              <a:t>Antideppressiva</a:t>
            </a:r>
            <a:endParaRPr lang="sv-SE" dirty="0" smtClean="0"/>
          </a:p>
          <a:p>
            <a:r>
              <a:rPr lang="sv-SE" dirty="0" err="1" smtClean="0"/>
              <a:t>Laxantia</a:t>
            </a:r>
            <a:r>
              <a:rPr lang="sv-SE" dirty="0" smtClean="0"/>
              <a:t>  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29600" cy="1656184"/>
          </a:xfrm>
        </p:spPr>
        <p:txBody>
          <a:bodyPr/>
          <a:lstStyle/>
          <a:p>
            <a:pPr eaLnBrk="1" hangingPunct="1"/>
            <a:r>
              <a:rPr lang="sv-SE" b="1" dirty="0" smtClean="0"/>
              <a:t>Ett svalt piller UTAN effekt</a:t>
            </a:r>
            <a:br>
              <a:rPr lang="sv-SE" b="1" dirty="0" smtClean="0"/>
            </a:br>
            <a:r>
              <a:rPr lang="sv-SE" b="1" dirty="0" smtClean="0"/>
              <a:t>(Eller vid Hastigt försämrad PD)</a:t>
            </a:r>
          </a:p>
        </p:txBody>
      </p:sp>
      <p:pic>
        <p:nvPicPr>
          <p:cNvPr id="2050" name="Picture 2" descr="C:\Users\mape25\AppData\Local\Microsoft\Windows\Temporary Internet Files\Content.IE5\3S1CDLS9\MC900423165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717032"/>
            <a:ext cx="1827886" cy="1827886"/>
          </a:xfrm>
          <a:prstGeom prst="rect">
            <a:avLst/>
          </a:prstGeom>
          <a:noFill/>
        </p:spPr>
      </p:pic>
      <p:pic>
        <p:nvPicPr>
          <p:cNvPr id="2051" name="Picture 3" descr="C:\Users\mape25\AppData\Local\Microsoft\Windows\Temporary Internet Files\Content.IE5\IKKD0JWN\MC90007873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564904"/>
            <a:ext cx="1717675" cy="3594100"/>
          </a:xfrm>
          <a:prstGeom prst="rect">
            <a:avLst/>
          </a:prstGeom>
          <a:noFill/>
        </p:spPr>
      </p:pic>
      <p:sp>
        <p:nvSpPr>
          <p:cNvPr id="6" name="textruta 5"/>
          <p:cNvSpPr txBox="1"/>
          <p:nvPr/>
        </p:nvSpPr>
        <p:spPr>
          <a:xfrm>
            <a:off x="1331640" y="2132856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latin typeface="+mn-lt"/>
              </a:rPr>
              <a:t>En timma senare…..</a:t>
            </a:r>
            <a:endParaRPr lang="sv-SE" sz="3200" dirty="0">
              <a:latin typeface="+mn-lt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6156176" y="4797152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dirty="0" smtClean="0">
                <a:latin typeface="+mn-lt"/>
              </a:rPr>
              <a:t>”Medicinen fungerar inte längre”</a:t>
            </a:r>
            <a:endParaRPr lang="sv-SE" sz="32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dirty="0" smtClean="0"/>
              <a:t>			</a:t>
            </a:r>
            <a:r>
              <a:rPr lang="sv-SE" b="1" u="sng" dirty="0" smtClean="0"/>
              <a:t>Innehåll:</a:t>
            </a:r>
            <a:endParaRPr lang="sv-SE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835150" y="1557338"/>
            <a:ext cx="6851650" cy="4568825"/>
          </a:xfrm>
        </p:spPr>
        <p:txBody>
          <a:bodyPr/>
          <a:lstStyle/>
          <a:p>
            <a:pPr marL="609600" indent="-609600" eaLnBrk="1" hangingPunct="1"/>
            <a:r>
              <a:rPr lang="sv-SE" dirty="0" smtClean="0"/>
              <a:t>Presentation.</a:t>
            </a:r>
          </a:p>
          <a:p>
            <a:pPr marL="609600" indent="-609600" eaLnBrk="1" hangingPunct="1"/>
            <a:r>
              <a:rPr lang="sv-SE" dirty="0" smtClean="0"/>
              <a:t>Kort fakta om Neurologmott.</a:t>
            </a:r>
          </a:p>
          <a:p>
            <a:pPr marL="609600" indent="-609600" eaLnBrk="1" hangingPunct="1"/>
            <a:r>
              <a:rPr lang="sv-SE" dirty="0" err="1" smtClean="0"/>
              <a:t>PD-ssk´s</a:t>
            </a:r>
            <a:r>
              <a:rPr lang="sv-SE" dirty="0" smtClean="0"/>
              <a:t> ansvarsområde.</a:t>
            </a:r>
          </a:p>
          <a:p>
            <a:pPr marL="609600" indent="-609600" eaLnBrk="1" hangingPunct="1"/>
            <a:r>
              <a:rPr lang="sv-SE" dirty="0" smtClean="0"/>
              <a:t>Parkinsons sjukdom.</a:t>
            </a:r>
          </a:p>
          <a:p>
            <a:pPr marL="609600" indent="-609600" eaLnBrk="1" hangingPunct="1"/>
            <a:r>
              <a:rPr lang="sv-SE" dirty="0" smtClean="0"/>
              <a:t>Behandlingsmöjligheter</a:t>
            </a:r>
          </a:p>
          <a:p>
            <a:pPr marL="609600" indent="-609600" eaLnBrk="1" hangingPunct="1"/>
            <a:r>
              <a:rPr lang="sv-SE" dirty="0" smtClean="0"/>
              <a:t>Förutsättningarna för optimal behandlingseffekt</a:t>
            </a:r>
          </a:p>
          <a:p>
            <a:pPr marL="609600" indent="-609600" eaLnBrk="1" hangingPunct="1"/>
            <a:r>
              <a:rPr lang="sv-SE" dirty="0" smtClean="0"/>
              <a:t>Källförteckning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Tänk….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Infektion?</a:t>
            </a:r>
          </a:p>
          <a:p>
            <a:pPr>
              <a:buNone/>
            </a:pPr>
            <a:r>
              <a:rPr lang="sv-SE" dirty="0" smtClean="0"/>
              <a:t>	Ex. en tyst UVI försämrar Parkinson symtomen. Annan sjukdom (man kan ha 2).</a:t>
            </a:r>
          </a:p>
          <a:p>
            <a:r>
              <a:rPr lang="sv-SE" dirty="0" err="1" smtClean="0"/>
              <a:t>Stress/Oro/Sorg/Frustration/Aggitation</a:t>
            </a:r>
            <a:r>
              <a:rPr lang="sv-SE" dirty="0" smtClean="0"/>
              <a:t> ?</a:t>
            </a:r>
          </a:p>
          <a:p>
            <a:pPr>
              <a:buNone/>
            </a:pPr>
            <a:r>
              <a:rPr lang="sv-SE" dirty="0" smtClean="0"/>
              <a:t>	Ökar Parkinson symtomen.</a:t>
            </a:r>
          </a:p>
          <a:p>
            <a:r>
              <a:rPr lang="sv-SE" dirty="0" smtClean="0"/>
              <a:t>Obstipation/Trög mage?</a:t>
            </a:r>
          </a:p>
          <a:p>
            <a:pPr>
              <a:buNone/>
            </a:pPr>
            <a:r>
              <a:rPr lang="sv-SE" dirty="0" smtClean="0"/>
              <a:t>	Försämrat lm-upptag. Dålig/Utebliven effekt.</a:t>
            </a:r>
            <a:endParaRPr lang="sv-SE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Infektion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sv-SE" dirty="0" smtClean="0"/>
              <a:t>U-sticka </a:t>
            </a:r>
          </a:p>
          <a:p>
            <a:pPr>
              <a:buNone/>
            </a:pPr>
            <a:r>
              <a:rPr lang="sv-SE" dirty="0" smtClean="0"/>
              <a:t>	</a:t>
            </a:r>
            <a:r>
              <a:rPr lang="sv-SE" sz="2800" dirty="0" smtClean="0"/>
              <a:t>Och även om Nitrit är negativ så kan ändå Infektion föreligga (vid växt av grampositiva bakterier som till exempel stafylokocker, streptokocker och enterokocker, </a:t>
            </a:r>
            <a:r>
              <a:rPr lang="sv-SE" sz="2800" dirty="0" err="1" smtClean="0"/>
              <a:t>Pseudomonas</a:t>
            </a:r>
            <a:r>
              <a:rPr lang="sv-SE" sz="2800" dirty="0" smtClean="0"/>
              <a:t>). Odling.  </a:t>
            </a:r>
            <a:r>
              <a:rPr lang="sv-SE" sz="2800" dirty="0" smtClean="0"/>
              <a:t> </a:t>
            </a:r>
            <a:r>
              <a:rPr lang="sv-SE" sz="2800" dirty="0" smtClean="0"/>
              <a:t>Positiv </a:t>
            </a:r>
            <a:r>
              <a:rPr lang="sv-SE" sz="2800" dirty="0" err="1" smtClean="0"/>
              <a:t>Lpk</a:t>
            </a:r>
            <a:r>
              <a:rPr lang="sv-SE" sz="2800" dirty="0" smtClean="0"/>
              <a:t>.</a:t>
            </a:r>
          </a:p>
          <a:p>
            <a:r>
              <a:rPr lang="sv-SE" dirty="0" smtClean="0"/>
              <a:t>Temp (Även förkylningar försämrar symtomen)</a:t>
            </a:r>
            <a:endParaRPr lang="sv-SE" dirty="0" smtClean="0"/>
          </a:p>
          <a:p>
            <a:r>
              <a:rPr lang="sv-SE" dirty="0" smtClean="0"/>
              <a:t>CRP </a:t>
            </a:r>
            <a:r>
              <a:rPr lang="sv-SE" sz="2800" dirty="0" smtClean="0"/>
              <a:t>Infektionen </a:t>
            </a:r>
            <a:r>
              <a:rPr lang="sv-SE" sz="2800" dirty="0" smtClean="0"/>
              <a:t>behandlas innan </a:t>
            </a:r>
            <a:r>
              <a:rPr lang="sv-SE" sz="2800" dirty="0" smtClean="0"/>
              <a:t>grundmedicinering L-dopa </a:t>
            </a:r>
            <a:r>
              <a:rPr lang="sv-SE" sz="2800" dirty="0" smtClean="0"/>
              <a:t>ändras via NM.  </a:t>
            </a:r>
            <a:r>
              <a:rPr lang="sv-SE" sz="2800" dirty="0" smtClean="0"/>
              <a:t>25-50 </a:t>
            </a:r>
            <a:r>
              <a:rPr lang="sv-SE" sz="2800" dirty="0" smtClean="0"/>
              <a:t>mg extra Quick </a:t>
            </a:r>
            <a:r>
              <a:rPr lang="sv-SE" sz="2800" dirty="0" err="1" smtClean="0"/>
              <a:t>Mite/d</a:t>
            </a:r>
            <a:endParaRPr lang="sv-SE" sz="2800" dirty="0" smtClean="0"/>
          </a:p>
          <a:p>
            <a:pPr>
              <a:buNone/>
            </a:pPr>
            <a:r>
              <a:rPr lang="sv-SE" dirty="0" smtClean="0"/>
              <a:t> </a:t>
            </a:r>
            <a:endParaRPr lang="sv-SE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Stress/Oro/Sorg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Parkinsonsymtom förvärras vid affektion                Kraftigt ökad tremor ses ofta och svårare ”stopp”, Upphakningar så väl i rörelser som i tankebanorna. </a:t>
            </a:r>
          </a:p>
          <a:p>
            <a:pPr>
              <a:buNone/>
            </a:pPr>
            <a:r>
              <a:rPr lang="sv-SE" dirty="0" smtClean="0"/>
              <a:t>	Lugnande samtal, tröst, lyssna och förstå.</a:t>
            </a:r>
          </a:p>
          <a:p>
            <a:pPr>
              <a:buNone/>
            </a:pPr>
            <a:r>
              <a:rPr lang="sv-SE" dirty="0" smtClean="0"/>
              <a:t>	Ge 25 mg (En halv </a:t>
            </a:r>
            <a:r>
              <a:rPr lang="sv-SE" dirty="0" err="1" smtClean="0"/>
              <a:t>T.Madopark</a:t>
            </a:r>
            <a:r>
              <a:rPr lang="sv-SE" dirty="0" smtClean="0"/>
              <a:t> Quick </a:t>
            </a:r>
            <a:r>
              <a:rPr lang="sv-SE" dirty="0" err="1" smtClean="0"/>
              <a:t>Mite</a:t>
            </a:r>
            <a:r>
              <a:rPr lang="sv-SE" dirty="0" smtClean="0"/>
              <a:t>)</a:t>
            </a:r>
          </a:p>
          <a:p>
            <a:pPr>
              <a:buNone/>
            </a:pPr>
            <a:r>
              <a:rPr lang="sv-SE" dirty="0" smtClean="0"/>
              <a:t>	om detta inte skulle hjälpa. Vila. Lugn och Ro.</a:t>
            </a:r>
          </a:p>
          <a:p>
            <a:pPr>
              <a:buNone/>
            </a:pPr>
            <a:r>
              <a:rPr lang="sv-SE" dirty="0" smtClean="0"/>
              <a:t>	Utred infektion om ihållande, flera dagar.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Obstipation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r>
              <a:rPr lang="sv-SE" dirty="0" smtClean="0"/>
              <a:t>L-dopa tas upp via Tunntarmen, </a:t>
            </a:r>
            <a:r>
              <a:rPr lang="sv-SE" dirty="0" err="1" smtClean="0"/>
              <a:t>Duodenum</a:t>
            </a:r>
            <a:r>
              <a:rPr lang="sv-SE" dirty="0" smtClean="0"/>
              <a:t>.</a:t>
            </a:r>
          </a:p>
          <a:p>
            <a:pPr>
              <a:buNone/>
            </a:pPr>
            <a:r>
              <a:rPr lang="sv-SE" dirty="0" smtClean="0"/>
              <a:t>   (Pillret måste dit för att ge god effekt)</a:t>
            </a:r>
          </a:p>
          <a:p>
            <a:r>
              <a:rPr lang="sv-SE" dirty="0" smtClean="0"/>
              <a:t>Nedre magmunnen är beroende av tillståndet i tarmen för att öppna sig regelbundet</a:t>
            </a:r>
          </a:p>
          <a:p>
            <a:pPr>
              <a:buNone/>
            </a:pPr>
            <a:r>
              <a:rPr lang="sv-SE" dirty="0" smtClean="0"/>
              <a:t>   (</a:t>
            </a:r>
            <a:r>
              <a:rPr lang="sv-SE" dirty="0" err="1" smtClean="0"/>
              <a:t>duodenum</a:t>
            </a:r>
            <a:r>
              <a:rPr lang="sv-SE" dirty="0" smtClean="0"/>
              <a:t> och </a:t>
            </a:r>
            <a:r>
              <a:rPr lang="sv-SE" dirty="0" err="1" smtClean="0"/>
              <a:t>jejunum</a:t>
            </a:r>
            <a:r>
              <a:rPr lang="sv-SE" dirty="0" smtClean="0"/>
              <a:t> har receptorer som känner av osmotiskt tryck och pH mm…). </a:t>
            </a:r>
          </a:p>
          <a:p>
            <a:r>
              <a:rPr lang="sv-SE" dirty="0" smtClean="0"/>
              <a:t>Obstipations tendens = Dåligt L-dopa upptag, undermålig LM-effekt och en försämrad pat.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Långsammare Tarmrörelser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Ökad ålder (70+)  </a:t>
            </a:r>
          </a:p>
          <a:p>
            <a:pPr>
              <a:buNone/>
            </a:pPr>
            <a:r>
              <a:rPr lang="sv-SE" dirty="0" smtClean="0">
                <a:solidFill>
                  <a:srgbClr val="0070C0"/>
                </a:solidFill>
              </a:rPr>
              <a:t>	</a:t>
            </a:r>
          </a:p>
          <a:p>
            <a:r>
              <a:rPr lang="sv-SE" dirty="0" smtClean="0"/>
              <a:t>Minskad fysisk aktivitet/Stilla sittande </a:t>
            </a:r>
          </a:p>
          <a:p>
            <a:pPr>
              <a:buNone/>
            </a:pPr>
            <a:r>
              <a:rPr lang="sv-SE" dirty="0" smtClean="0"/>
              <a:t> </a:t>
            </a:r>
          </a:p>
          <a:p>
            <a:r>
              <a:rPr lang="sv-SE" dirty="0" smtClean="0"/>
              <a:t>Minskat vätskeintag</a:t>
            </a:r>
          </a:p>
          <a:p>
            <a:pPr>
              <a:buNone/>
            </a:pPr>
            <a:r>
              <a:rPr lang="sv-SE" dirty="0" smtClean="0">
                <a:solidFill>
                  <a:srgbClr val="7030A0"/>
                </a:solidFill>
              </a:rPr>
              <a:t>	</a:t>
            </a:r>
          </a:p>
          <a:p>
            <a:r>
              <a:rPr lang="sv-SE" dirty="0" smtClean="0"/>
              <a:t>Parkinsons sjukdom !! </a:t>
            </a:r>
          </a:p>
          <a:p>
            <a:pPr>
              <a:buNone/>
            </a:pPr>
            <a:r>
              <a:rPr lang="sv-SE" dirty="0" smtClean="0">
                <a:solidFill>
                  <a:srgbClr val="FF0000"/>
                </a:solidFill>
              </a:rPr>
              <a:t>	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Åtgärder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sv-SE" dirty="0" err="1" smtClean="0"/>
              <a:t>Laxantia</a:t>
            </a:r>
            <a:r>
              <a:rPr lang="sv-SE" dirty="0" smtClean="0"/>
              <a:t> i form av ex. </a:t>
            </a:r>
            <a:r>
              <a:rPr lang="sv-SE" dirty="0" err="1" smtClean="0"/>
              <a:t>Movicol</a:t>
            </a:r>
            <a:r>
              <a:rPr lang="sv-SE" dirty="0" smtClean="0"/>
              <a:t>, </a:t>
            </a:r>
            <a:r>
              <a:rPr lang="sv-SE" dirty="0" err="1" smtClean="0"/>
              <a:t>Omnicol</a:t>
            </a:r>
            <a:r>
              <a:rPr lang="sv-SE" dirty="0" smtClean="0"/>
              <a:t> eller liknande (som arbetar genom osmos och inte stjäl vätska från kroppen) 1-2 ggr/dag.</a:t>
            </a:r>
          </a:p>
          <a:p>
            <a:r>
              <a:rPr lang="sv-SE" dirty="0" smtClean="0"/>
              <a:t>Öka Vätskeintag (och Fibrer).</a:t>
            </a:r>
          </a:p>
          <a:p>
            <a:r>
              <a:rPr lang="sv-SE" dirty="0" smtClean="0"/>
              <a:t>Fysisk aktivitet, </a:t>
            </a:r>
            <a:r>
              <a:rPr lang="sv-SE" dirty="0" smtClean="0"/>
              <a:t>motion</a:t>
            </a:r>
            <a:endParaRPr lang="sv-SE" dirty="0" smtClean="0"/>
          </a:p>
          <a:p>
            <a:r>
              <a:rPr lang="sv-SE" dirty="0" smtClean="0"/>
              <a:t>Kolsyra kan reta nedre magmunnen att öppna sig lättare (Kolsyrad dryck till eller efter L-dopa intag) eller något sött efteråt.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Träning/Motion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Vardagsmotion, Cykling, Stavgång eller regelbundna vanliga promenader,.</a:t>
            </a:r>
          </a:p>
          <a:p>
            <a:r>
              <a:rPr lang="sv-SE" dirty="0" smtClean="0"/>
              <a:t>Remiss till Rehab Solliden efter bedömning av Neurolog på Neurologmottagningen.</a:t>
            </a:r>
          </a:p>
          <a:p>
            <a:r>
              <a:rPr lang="sv-SE" dirty="0" smtClean="0"/>
              <a:t>Balansträning, Styrketräning</a:t>
            </a:r>
          </a:p>
          <a:p>
            <a:r>
              <a:rPr lang="sv-SE" dirty="0" smtClean="0"/>
              <a:t>Rörelseuttag i kroppens alla rörelseriktningar</a:t>
            </a:r>
          </a:p>
          <a:p>
            <a:r>
              <a:rPr lang="sv-SE" dirty="0" smtClean="0"/>
              <a:t>Stretchning</a:t>
            </a:r>
          </a:p>
          <a:p>
            <a:pPr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b="1" dirty="0" smtClean="0"/>
              <a:t>Muntorrhet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SE" dirty="0" smtClean="0"/>
              <a:t>	Lm </a:t>
            </a:r>
            <a:r>
              <a:rPr lang="sv-SE" dirty="0" err="1" smtClean="0"/>
              <a:t>biv</a:t>
            </a:r>
            <a:r>
              <a:rPr lang="sv-SE" dirty="0" smtClean="0"/>
              <a:t>. Med hög risk för karies, infektioner och ev. tandlossning.</a:t>
            </a:r>
          </a:p>
          <a:p>
            <a:pPr eaLnBrk="1" hangingPunct="1"/>
            <a:r>
              <a:rPr lang="sv-SE" dirty="0" smtClean="0"/>
              <a:t>Drick vatten / smaksatta isbitar (citron)</a:t>
            </a:r>
          </a:p>
          <a:p>
            <a:pPr eaLnBrk="1" hangingPunct="1"/>
            <a:r>
              <a:rPr lang="sv-SE" dirty="0" smtClean="0"/>
              <a:t>Ät mat som måste tuggas väl</a:t>
            </a:r>
          </a:p>
          <a:p>
            <a:pPr eaLnBrk="1" hangingPunct="1"/>
            <a:r>
              <a:rPr lang="sv-SE" dirty="0" smtClean="0"/>
              <a:t>Sockerfria salivstimulerande sugtabletter eller tuggummi.</a:t>
            </a:r>
          </a:p>
          <a:p>
            <a:pPr eaLnBrk="1" hangingPunct="1"/>
            <a:r>
              <a:rPr lang="sv-SE" dirty="0" smtClean="0"/>
              <a:t>Munspray med jordnötsolja</a:t>
            </a:r>
          </a:p>
          <a:p>
            <a:pPr eaLnBrk="1" hangingPunct="1"/>
            <a:r>
              <a:rPr lang="sv-SE" dirty="0" smtClean="0"/>
              <a:t>Svag natriumkarbonatlösning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Utöver tabletter</a:t>
            </a:r>
            <a:r>
              <a:rPr lang="sv-SE" dirty="0" smtClean="0"/>
              <a:t>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v-SE" dirty="0" smtClean="0"/>
              <a:t>		</a:t>
            </a:r>
            <a:r>
              <a:rPr lang="sv-SE" dirty="0" smtClean="0"/>
              <a:t>Pallen Parkinson står på flera ben:</a:t>
            </a:r>
            <a:r>
              <a:rPr lang="sv-SE" dirty="0" smtClean="0"/>
              <a:t>	</a:t>
            </a:r>
          </a:p>
          <a:p>
            <a:pPr algn="ctr">
              <a:buNone/>
            </a:pPr>
            <a:r>
              <a:rPr lang="sv-SE" dirty="0" smtClean="0"/>
              <a:t>			</a:t>
            </a:r>
          </a:p>
          <a:p>
            <a:pPr>
              <a:buNone/>
            </a:pPr>
            <a:r>
              <a:rPr lang="sv-SE" dirty="0" smtClean="0"/>
              <a:t>		Livskvalitet (Unna sig livets goda)</a:t>
            </a:r>
            <a:endParaRPr lang="sv-SE" dirty="0" smtClean="0"/>
          </a:p>
          <a:p>
            <a:pPr>
              <a:buNone/>
            </a:pPr>
            <a:r>
              <a:rPr lang="sv-SE" dirty="0" smtClean="0"/>
              <a:t>		</a:t>
            </a:r>
            <a:r>
              <a:rPr lang="sv-SE" dirty="0" smtClean="0"/>
              <a:t>Egenvård (kost, vila, stresshantering)</a:t>
            </a:r>
            <a:endParaRPr lang="sv-SE" dirty="0" smtClean="0"/>
          </a:p>
          <a:p>
            <a:pPr>
              <a:buNone/>
            </a:pPr>
            <a:r>
              <a:rPr lang="sv-SE" dirty="0" smtClean="0"/>
              <a:t>		</a:t>
            </a:r>
            <a:r>
              <a:rPr lang="sv-SE" dirty="0" smtClean="0"/>
              <a:t>Träning (promenader gärna stavgång)</a:t>
            </a:r>
            <a:endParaRPr lang="sv-SE" dirty="0" smtClean="0"/>
          </a:p>
          <a:p>
            <a:pPr>
              <a:buNone/>
            </a:pPr>
            <a:r>
              <a:rPr lang="sv-SE" dirty="0" smtClean="0"/>
              <a:t>		</a:t>
            </a:r>
            <a:r>
              <a:rPr lang="sv-SE" dirty="0" smtClean="0"/>
              <a:t>Sjukgymnastik (i grupp el. individprog</a:t>
            </a:r>
            <a:r>
              <a:rPr lang="sv-SE" dirty="0" smtClean="0"/>
              <a:t>ram)</a:t>
            </a:r>
            <a:endParaRPr lang="sv-SE" dirty="0" smtClean="0"/>
          </a:p>
          <a:p>
            <a:pPr>
              <a:buNone/>
            </a:pPr>
            <a:r>
              <a:rPr lang="sv-SE" dirty="0" smtClean="0"/>
              <a:t>		</a:t>
            </a:r>
            <a:r>
              <a:rPr lang="sv-SE" dirty="0" smtClean="0"/>
              <a:t>Social aktivering (Intressen, hjärngympa)</a:t>
            </a:r>
            <a:endParaRPr lang="sv-SE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357188"/>
            <a:ext cx="8229600" cy="1143000"/>
          </a:xfrm>
        </p:spPr>
        <p:txBody>
          <a:bodyPr/>
          <a:lstStyle/>
          <a:p>
            <a:pPr eaLnBrk="1" hangingPunct="1"/>
            <a:r>
              <a:rPr lang="sv-SE" b="1" dirty="0" smtClean="0"/>
              <a:t>Källförteckning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dirty="0" smtClean="0"/>
              <a:t>Boken: ”Parkinsons sjukdom Behandling, Omvårdnad, Tips” Red: Arja Höglund, Johan </a:t>
            </a:r>
            <a:r>
              <a:rPr lang="sv-SE" dirty="0" err="1" smtClean="0"/>
              <a:t>Lökk</a:t>
            </a:r>
            <a:r>
              <a:rPr lang="sv-SE" dirty="0" smtClean="0"/>
              <a:t>, Susanna Lindvall 2005  Version 2.0, Parkinsonförbundet;                                 Internet: </a:t>
            </a:r>
            <a:r>
              <a:rPr lang="sv-SE" dirty="0" err="1" smtClean="0">
                <a:hlinkClick r:id="rId2"/>
              </a:rPr>
              <a:t>www.parkinsonforbundet.se</a:t>
            </a:r>
            <a:endParaRPr lang="sv-SE" dirty="0" smtClean="0"/>
          </a:p>
          <a:p>
            <a:pPr eaLnBrk="1" hangingPunct="1"/>
            <a:r>
              <a:rPr lang="sv-SE" dirty="0" smtClean="0"/>
              <a:t>Boken: ”Neurologi” 4:e upplagan. Under redaktion av: Jan Fagius och Sten-Magnus </a:t>
            </a:r>
            <a:r>
              <a:rPr lang="sv-SE" dirty="0" err="1" smtClean="0"/>
              <a:t>Aquilonius</a:t>
            </a:r>
            <a:r>
              <a:rPr lang="sv-SE" dirty="0" smtClean="0"/>
              <a:t>. Författarna och Liber 2006</a:t>
            </a:r>
            <a:r>
              <a:rPr lang="sv-SE" dirty="0" smtClean="0"/>
              <a:t>.</a:t>
            </a:r>
            <a:endParaRPr lang="sv-SE" dirty="0" smtClean="0"/>
          </a:p>
          <a:p>
            <a:pPr eaLnBrk="1" hangingPunct="1"/>
            <a:endParaRPr lang="sv-SE" sz="2400" dirty="0" smtClean="0"/>
          </a:p>
          <a:p>
            <a:pPr eaLnBrk="1" hangingPunct="1"/>
            <a:endParaRPr lang="sv-SE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Presentation</a:t>
            </a:r>
            <a:r>
              <a:rPr lang="sv-SE" dirty="0" smtClean="0"/>
              <a:t>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sv-SE" dirty="0" smtClean="0"/>
              <a:t>Maria Dahlgren 43 år.</a:t>
            </a:r>
          </a:p>
          <a:p>
            <a:pPr>
              <a:buNone/>
            </a:pPr>
            <a:r>
              <a:rPr lang="sv-SE" dirty="0" smtClean="0"/>
              <a:t>Född i Skellefteå. Numer </a:t>
            </a:r>
            <a:r>
              <a:rPr lang="sv-SE" dirty="0" err="1" smtClean="0"/>
              <a:t>Lugnviks-bo</a:t>
            </a:r>
            <a:r>
              <a:rPr lang="sv-SE" dirty="0" smtClean="0"/>
              <a:t>.</a:t>
            </a:r>
          </a:p>
          <a:p>
            <a:pPr>
              <a:buNone/>
            </a:pPr>
            <a:r>
              <a:rPr lang="sv-SE" dirty="0" smtClean="0"/>
              <a:t>Jämte sedan -89</a:t>
            </a:r>
          </a:p>
          <a:p>
            <a:pPr>
              <a:buNone/>
            </a:pPr>
            <a:r>
              <a:rPr lang="sv-SE" dirty="0" smtClean="0"/>
              <a:t>Arbetat inom vården sedan -91.</a:t>
            </a:r>
          </a:p>
          <a:p>
            <a:pPr>
              <a:buNone/>
            </a:pPr>
            <a:r>
              <a:rPr lang="sv-SE" dirty="0" smtClean="0"/>
              <a:t>Examinerad sjuksköterska 2007.  </a:t>
            </a:r>
          </a:p>
          <a:p>
            <a:pPr>
              <a:buNone/>
            </a:pPr>
            <a:r>
              <a:rPr lang="sv-SE" dirty="0" smtClean="0"/>
              <a:t>Arbetat  4 år på NM</a:t>
            </a:r>
          </a:p>
          <a:p>
            <a:pPr>
              <a:buNone/>
            </a:pPr>
            <a:r>
              <a:rPr lang="sv-SE" dirty="0" smtClean="0"/>
              <a:t>Fullkomligt Älskar sitt arbete.</a:t>
            </a:r>
            <a:endParaRPr lang="sv-SE" dirty="0"/>
          </a:p>
        </p:txBody>
      </p:sp>
      <p:pic>
        <p:nvPicPr>
          <p:cNvPr id="1027" name="Picture 3" descr="C:\Users\mape25\AppData\Local\Microsoft\Windows\Temporary Internet Files\Content.IE5\3S1CDLS9\MM900356605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3721546"/>
            <a:ext cx="1512168" cy="18501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b="1" dirty="0" smtClean="0"/>
              <a:t>Källförteckning </a:t>
            </a:r>
            <a:r>
              <a:rPr lang="sv-SE" b="1" dirty="0" smtClean="0"/>
              <a:t>forts…</a:t>
            </a:r>
            <a:endParaRPr lang="sv-SE" b="1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hlinkClick r:id="rId2"/>
              </a:rPr>
              <a:t>Internet: </a:t>
            </a:r>
            <a:r>
              <a:rPr lang="sv-SE" dirty="0" err="1" smtClean="0">
                <a:hlinkClick r:id="rId2"/>
              </a:rPr>
              <a:t>www.mypdinfo.com</a:t>
            </a:r>
            <a:endParaRPr lang="sv-SE" dirty="0" smtClean="0"/>
          </a:p>
          <a:p>
            <a:pPr eaLnBrk="1" hangingPunct="1"/>
            <a:r>
              <a:rPr lang="sv-SE" dirty="0" smtClean="0"/>
              <a:t>Terapimöjligheter för Parkinsons sjukdom i avancerad fas av </a:t>
            </a:r>
            <a:r>
              <a:rPr lang="sv-SE" dirty="0" err="1" smtClean="0"/>
              <a:t>ScandMODIS</a:t>
            </a:r>
            <a:r>
              <a:rPr lang="sv-SE" dirty="0" smtClean="0"/>
              <a:t> 2010.</a:t>
            </a:r>
          </a:p>
          <a:p>
            <a:pPr eaLnBrk="1" hangingPunct="1"/>
            <a:r>
              <a:rPr lang="sv-SE" dirty="0" smtClean="0"/>
              <a:t>Internet: </a:t>
            </a:r>
            <a:r>
              <a:rPr lang="sv-SE" dirty="0" err="1" smtClean="0">
                <a:hlinkClick r:id="rId3"/>
              </a:rPr>
              <a:t>www.neuroguiden.se</a:t>
            </a:r>
            <a:endParaRPr lang="sv-SE" dirty="0" smtClean="0"/>
          </a:p>
          <a:p>
            <a:pPr eaLnBrk="1" hangingPunct="1"/>
            <a:r>
              <a:rPr lang="sv-SE" dirty="0" smtClean="0"/>
              <a:t>”</a:t>
            </a:r>
            <a:r>
              <a:rPr lang="sv-SE" i="1" dirty="0" err="1" smtClean="0"/>
              <a:t>Summary</a:t>
            </a:r>
            <a:r>
              <a:rPr lang="sv-SE" i="1" dirty="0" smtClean="0"/>
              <a:t> of the </a:t>
            </a:r>
            <a:r>
              <a:rPr lang="sv-SE" i="1" dirty="0" err="1" smtClean="0"/>
              <a:t>recommendations</a:t>
            </a:r>
            <a:r>
              <a:rPr lang="sv-SE" i="1" dirty="0" smtClean="0"/>
              <a:t> of the EFNS/MDS-ES </a:t>
            </a:r>
            <a:r>
              <a:rPr lang="sv-SE" i="1" dirty="0" err="1" smtClean="0"/>
              <a:t>review</a:t>
            </a:r>
            <a:r>
              <a:rPr lang="sv-SE" i="1" dirty="0" smtClean="0"/>
              <a:t> on </a:t>
            </a:r>
            <a:r>
              <a:rPr lang="sv-SE" i="1" dirty="0" err="1" smtClean="0"/>
              <a:t>terapeutic</a:t>
            </a:r>
            <a:r>
              <a:rPr lang="sv-SE" i="1" dirty="0" smtClean="0"/>
              <a:t> management of </a:t>
            </a:r>
            <a:r>
              <a:rPr lang="sv-SE" i="1" dirty="0" err="1" smtClean="0"/>
              <a:t>Parkinson´s</a:t>
            </a:r>
            <a:r>
              <a:rPr lang="sv-SE" i="1" dirty="0" smtClean="0"/>
              <a:t> </a:t>
            </a:r>
            <a:r>
              <a:rPr lang="sv-SE" i="1" dirty="0" err="1" smtClean="0"/>
              <a:t>disease</a:t>
            </a:r>
            <a:r>
              <a:rPr lang="sv-SE" dirty="0" smtClean="0"/>
              <a:t>.” </a:t>
            </a:r>
            <a:r>
              <a:rPr lang="sv-SE" dirty="0" err="1" smtClean="0"/>
              <a:t>Ferrieria</a:t>
            </a:r>
            <a:r>
              <a:rPr lang="sv-SE" dirty="0" smtClean="0"/>
              <a:t>, J.J  et al. European Journal of Neurolog 2013, s.5-15.</a:t>
            </a:r>
          </a:p>
          <a:p>
            <a:pPr eaLnBrk="1" hangingPunct="1"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Neurologmottagningen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	Bemanning: </a:t>
            </a:r>
          </a:p>
          <a:p>
            <a:pPr>
              <a:buNone/>
            </a:pPr>
            <a:r>
              <a:rPr lang="sv-SE" dirty="0" smtClean="0"/>
              <a:t>	En handfull Neurologer</a:t>
            </a:r>
          </a:p>
          <a:p>
            <a:pPr>
              <a:buNone/>
            </a:pPr>
            <a:r>
              <a:rPr lang="sv-SE" dirty="0" smtClean="0"/>
              <a:t>	Ett par ST-läkare, </a:t>
            </a:r>
            <a:r>
              <a:rPr lang="sv-SE" dirty="0" err="1" smtClean="0"/>
              <a:t>Kandidat-mottagning</a:t>
            </a:r>
            <a:endParaRPr lang="sv-SE" dirty="0" smtClean="0"/>
          </a:p>
          <a:p>
            <a:pPr>
              <a:buNone/>
            </a:pPr>
            <a:r>
              <a:rPr lang="sv-SE" dirty="0" smtClean="0"/>
              <a:t>	Vikarierande Neurologer	</a:t>
            </a:r>
          </a:p>
          <a:p>
            <a:pPr>
              <a:buNone/>
            </a:pPr>
            <a:r>
              <a:rPr lang="sv-SE" dirty="0" smtClean="0"/>
              <a:t>	3 Sjuksköterskor MS, EP+ALS, PD </a:t>
            </a:r>
          </a:p>
          <a:p>
            <a:pPr>
              <a:buNone/>
            </a:pPr>
            <a:r>
              <a:rPr lang="sv-SE" dirty="0" smtClean="0"/>
              <a:t>	1 Undersköterska (Plus!), 3 </a:t>
            </a:r>
            <a:r>
              <a:rPr lang="sv-SE" dirty="0" err="1" smtClean="0"/>
              <a:t>Läk.sekreterare</a:t>
            </a:r>
            <a:endParaRPr lang="sv-SE" dirty="0" smtClean="0"/>
          </a:p>
          <a:p>
            <a:pPr>
              <a:buNone/>
            </a:pPr>
            <a:r>
              <a:rPr lang="sv-SE" dirty="0" smtClean="0"/>
              <a:t>	 Kurator (1/4), SG, AT. Logoped, Dietist, RHR</a:t>
            </a:r>
          </a:p>
          <a:p>
            <a:pPr>
              <a:buNone/>
            </a:pPr>
            <a:r>
              <a:rPr lang="sv-SE" dirty="0" smtClean="0"/>
              <a:t>	</a:t>
            </a:r>
            <a:endParaRPr lang="sv-SE" dirty="0"/>
          </a:p>
        </p:txBody>
      </p:sp>
      <p:pic>
        <p:nvPicPr>
          <p:cNvPr id="1026" name="Picture 2" descr="C:\Users\mape25\AppData\Local\Microsoft\Windows\Temporary Internet Files\Content.IE5\ZPLRP6OZ\MC90001600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300405"/>
            <a:ext cx="1955660" cy="14382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b="1" dirty="0" smtClean="0"/>
              <a:t>Neurologmottagningen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dirty="0" err="1" smtClean="0"/>
              <a:t>Remiss-krav</a:t>
            </a:r>
            <a:r>
              <a:rPr lang="sv-SE" dirty="0" smtClean="0"/>
              <a:t> för Nybesök Neurologmott.</a:t>
            </a:r>
          </a:p>
          <a:p>
            <a:pPr eaLnBrk="1" hangingPunct="1"/>
            <a:r>
              <a:rPr lang="sv-SE" dirty="0" err="1" smtClean="0"/>
              <a:t>Konsult-verksamhet</a:t>
            </a:r>
            <a:r>
              <a:rPr lang="sv-SE" dirty="0" smtClean="0"/>
              <a:t>. (Sökare via </a:t>
            </a:r>
            <a:r>
              <a:rPr lang="sv-SE" dirty="0" err="1" smtClean="0"/>
              <a:t>jll.vxl</a:t>
            </a:r>
            <a:r>
              <a:rPr lang="sv-SE" dirty="0" smtClean="0"/>
              <a:t>)</a:t>
            </a:r>
          </a:p>
          <a:p>
            <a:pPr eaLnBrk="1" hangingPunct="1"/>
            <a:r>
              <a:rPr lang="sv-SE" dirty="0" smtClean="0"/>
              <a:t>Läkar- och </a:t>
            </a:r>
            <a:r>
              <a:rPr lang="sv-SE" dirty="0" err="1" smtClean="0"/>
              <a:t>Sjuksköterske</a:t>
            </a:r>
            <a:r>
              <a:rPr lang="sv-SE" dirty="0" smtClean="0"/>
              <a:t> mottagning</a:t>
            </a:r>
          </a:p>
          <a:p>
            <a:pPr eaLnBrk="1" hangingPunct="1"/>
            <a:r>
              <a:rPr lang="sv-SE" dirty="0" err="1" smtClean="0"/>
              <a:t>Team-arbete</a:t>
            </a:r>
            <a:r>
              <a:rPr lang="sv-SE" dirty="0" smtClean="0"/>
              <a:t> eftersträvas hos medarbetarna.</a:t>
            </a:r>
          </a:p>
          <a:p>
            <a:pPr eaLnBrk="1" hangingPunct="1"/>
            <a:r>
              <a:rPr lang="sv-SE" dirty="0" smtClean="0"/>
              <a:t>Öppen telefontid 14-16 vardagar (SSK).</a:t>
            </a:r>
          </a:p>
          <a:p>
            <a:pPr eaLnBrk="1" hangingPunct="1"/>
            <a:r>
              <a:rPr lang="sv-SE" dirty="0" smtClean="0"/>
              <a:t>Infusionsbehandlingar på mottagningen</a:t>
            </a:r>
          </a:p>
          <a:p>
            <a:pPr eaLnBrk="1" hangingPunct="1"/>
            <a:r>
              <a:rPr lang="sv-SE" dirty="0" smtClean="0"/>
              <a:t>Dagvårdsverksamhet (samordnad).</a:t>
            </a:r>
          </a:p>
          <a:p>
            <a:pPr eaLnBrk="1" hangingPunct="1"/>
            <a:endParaRPr lang="sv-SE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b="1" dirty="0" smtClean="0"/>
              <a:t>Parkinson sjuksköterskan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dirty="0" smtClean="0"/>
              <a:t>Träffa PD-patienten i anslutning till Nybesök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/>
              <a:t>Boka och kalla pat. till läkare och egen mott. 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/>
              <a:t>Genomföra egen sjuksköterskemottagning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/>
              <a:t>Bevaka och följa upp Parkinsonröstlådan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/>
              <a:t>Informera och utbilda                            (patienter, anhöriga och personal)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/>
              <a:t>Behovs inventera och Samordna insatser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/>
              <a:t>Uppföljning efter läkarbesök och </a:t>
            </a:r>
            <a:r>
              <a:rPr lang="sv-SE" dirty="0" err="1" smtClean="0"/>
              <a:t>lm.justering</a:t>
            </a:r>
            <a:endParaRPr lang="sv-SE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b="1" dirty="0" smtClean="0"/>
              <a:t>Bakgrund	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sv-SE" sz="1100" dirty="0" smtClean="0"/>
          </a:p>
          <a:p>
            <a:pPr eaLnBrk="1" hangingPunct="1"/>
            <a:r>
              <a:rPr lang="sv-SE" dirty="0" smtClean="0"/>
              <a:t>ca 20.000 individer med Diagnos PD i Sverige</a:t>
            </a:r>
          </a:p>
          <a:p>
            <a:pPr eaLnBrk="1" hangingPunct="1"/>
            <a:r>
              <a:rPr lang="sv-SE" dirty="0" smtClean="0"/>
              <a:t>Prevalens: 15 </a:t>
            </a:r>
            <a:r>
              <a:rPr lang="sv-SE" dirty="0" err="1" smtClean="0"/>
              <a:t>PD-pat</a:t>
            </a:r>
            <a:r>
              <a:rPr lang="sv-SE" dirty="0" smtClean="0"/>
              <a:t> på 10.000 invånare. </a:t>
            </a:r>
          </a:p>
          <a:p>
            <a:pPr eaLnBrk="1" hangingPunct="1"/>
            <a:r>
              <a:rPr lang="sv-SE" dirty="0" smtClean="0"/>
              <a:t>Bakgrund till symtomen är minskande antal dopaminproducerande nervceller centralt i hjärnan.  (</a:t>
            </a:r>
            <a:r>
              <a:rPr lang="sv-SE" dirty="0" err="1" smtClean="0"/>
              <a:t>Substantia</a:t>
            </a:r>
            <a:r>
              <a:rPr lang="sv-SE" dirty="0" smtClean="0"/>
              <a:t> </a:t>
            </a:r>
            <a:r>
              <a:rPr lang="sv-SE" dirty="0" err="1" smtClean="0"/>
              <a:t>nigra</a:t>
            </a:r>
            <a:r>
              <a:rPr lang="sv-SE" dirty="0" smtClean="0"/>
              <a:t>, </a:t>
            </a:r>
            <a:r>
              <a:rPr lang="sv-SE" dirty="0" err="1" smtClean="0"/>
              <a:t>Striatum</a:t>
            </a:r>
            <a:r>
              <a:rPr lang="sv-SE" dirty="0" smtClean="0"/>
              <a:t>, B.G.)</a:t>
            </a:r>
          </a:p>
          <a:p>
            <a:pPr eaLnBrk="1" hangingPunct="1"/>
            <a:r>
              <a:rPr lang="sv-SE" dirty="0" smtClean="0"/>
              <a:t>Intakta dopaminreceptorer (D1 och D2) på mottagarcellerna möjliggör farmakologisk beh.</a:t>
            </a:r>
          </a:p>
          <a:p>
            <a:pPr eaLnBrk="1" hangingPunct="1">
              <a:buFontTx/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Kardinalsymtom vid PD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u="sng" dirty="0" smtClean="0"/>
              <a:t>RIGIDITET</a:t>
            </a:r>
            <a:r>
              <a:rPr lang="sv-SE" dirty="0" smtClean="0"/>
              <a:t> (Stelhet) i muskulatur, en ”blyrörs-tyngd” i passiv rörelse ev. kugghjulsfenomen noteras vid Status). Hypomimi (mask-ansikte)</a:t>
            </a:r>
          </a:p>
          <a:p>
            <a:r>
              <a:rPr lang="sv-SE" u="sng" dirty="0" smtClean="0"/>
              <a:t>TREMOR</a:t>
            </a:r>
            <a:r>
              <a:rPr lang="sv-SE" dirty="0" smtClean="0"/>
              <a:t> (Skakningar) ffa i vila, avspändhet ex. vid TV-tittande på kvällen. Ökar i frekvens och amplitud vid stress eller affektion. (ca 75%)</a:t>
            </a:r>
          </a:p>
          <a:p>
            <a:r>
              <a:rPr lang="sv-SE" u="sng" dirty="0" smtClean="0"/>
              <a:t>HYPO- OCH BRADYKINESI </a:t>
            </a:r>
            <a:r>
              <a:rPr lang="sv-SE" dirty="0" smtClean="0"/>
              <a:t>(Förminskade och/ Förlångsammade) rörelser </a:t>
            </a:r>
            <a:r>
              <a:rPr lang="sv-SE" dirty="0" err="1" smtClean="0"/>
              <a:t>gennerellt</a:t>
            </a:r>
            <a:r>
              <a:rPr lang="sv-SE" dirty="0" smtClean="0"/>
              <a:t>.</a:t>
            </a:r>
            <a:endParaRPr lang="sv-S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Associerat symtom	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u="sng" dirty="0" smtClean="0"/>
              <a:t>POSTURAL INSTABILITET </a:t>
            </a:r>
            <a:r>
              <a:rPr lang="sv-SE" dirty="0" smtClean="0"/>
              <a:t>(Balansförlust) </a:t>
            </a:r>
            <a:r>
              <a:rPr lang="sv-SE" dirty="0" err="1" smtClean="0"/>
              <a:t>pga</a:t>
            </a:r>
            <a:r>
              <a:rPr lang="sv-SE" dirty="0" smtClean="0"/>
              <a:t> Tyngdpunktsförskjutning till följd av stelhet i muskulaturen. </a:t>
            </a:r>
            <a:r>
              <a:rPr lang="sv-SE" dirty="0" err="1" smtClean="0"/>
              <a:t>Kyfos</a:t>
            </a:r>
            <a:r>
              <a:rPr lang="sv-SE" dirty="0" smtClean="0"/>
              <a:t> i rygg och större leder. Fallrisk.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ORTOSTATISM ?</a:t>
            </a:r>
          </a:p>
          <a:p>
            <a:pPr>
              <a:buNone/>
            </a:pPr>
            <a:r>
              <a:rPr lang="sv-SE" dirty="0" smtClean="0"/>
              <a:t>En bidragande faktor till falltendens</a:t>
            </a:r>
          </a:p>
          <a:p>
            <a:pPr>
              <a:buNone/>
            </a:pPr>
            <a:r>
              <a:rPr lang="sv-SE" dirty="0" smtClean="0"/>
              <a:t>Liggande, Direkt Stående samt Stående 2 min.</a:t>
            </a:r>
          </a:p>
        </p:txBody>
      </p:sp>
      <p:pic>
        <p:nvPicPr>
          <p:cNvPr id="4" name="Picture 3" descr="C:\Users\mape25\AppData\Local\Microsoft\Windows\Temporary Internet Files\Content.IE5\IKKD0JWN\MC90007873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3284984"/>
            <a:ext cx="891746" cy="1865908"/>
          </a:xfrm>
          <a:prstGeom prst="rect">
            <a:avLst/>
          </a:prstGeom>
          <a:noFill/>
        </p:spPr>
      </p:pic>
      <p:sp>
        <p:nvSpPr>
          <p:cNvPr id="5" name="Höger 4"/>
          <p:cNvSpPr/>
          <p:nvPr/>
        </p:nvSpPr>
        <p:spPr>
          <a:xfrm>
            <a:off x="7308304" y="3717032"/>
            <a:ext cx="720080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1945</TotalTime>
  <Words>851</Words>
  <Application>Microsoft Office PowerPoint</Application>
  <PresentationFormat>Bildspel på skärmen (4:3)</PresentationFormat>
  <Paragraphs>208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30</vt:i4>
      </vt:variant>
    </vt:vector>
  </HeadingPairs>
  <TitlesOfParts>
    <vt:vector size="31" baseType="lpstr">
      <vt:lpstr>Office-tema</vt:lpstr>
      <vt:lpstr>Läkemedelsadministration  vid Parkinsons sjukdom</vt:lpstr>
      <vt:lpstr>   Innehåll:</vt:lpstr>
      <vt:lpstr>Presentation </vt:lpstr>
      <vt:lpstr>Neurologmottagningen</vt:lpstr>
      <vt:lpstr>Neurologmottagningen</vt:lpstr>
      <vt:lpstr>Parkinson sjuksköterskan</vt:lpstr>
      <vt:lpstr>Bakgrund </vt:lpstr>
      <vt:lpstr>Kardinalsymtom vid PD</vt:lpstr>
      <vt:lpstr>Associerat symtom </vt:lpstr>
      <vt:lpstr>Individuellt</vt:lpstr>
      <vt:lpstr>Långsam process</vt:lpstr>
      <vt:lpstr>Behandling vid Parkinson</vt:lpstr>
      <vt:lpstr>3 Terapi-strategier</vt:lpstr>
      <vt:lpstr>Behandlings-terapier</vt:lpstr>
      <vt:lpstr>Utifrån ålder</vt:lpstr>
      <vt:lpstr>Utifrån fas i sjukdomen</vt:lpstr>
      <vt:lpstr>Avancerad behadling</vt:lpstr>
      <vt:lpstr>Övriga läkemedel:</vt:lpstr>
      <vt:lpstr>Ett svalt piller UTAN effekt (Eller vid Hastigt försämrad PD)</vt:lpstr>
      <vt:lpstr>Tänk….</vt:lpstr>
      <vt:lpstr>Infektion</vt:lpstr>
      <vt:lpstr>Stress/Oro/Sorg</vt:lpstr>
      <vt:lpstr>Obstipation</vt:lpstr>
      <vt:lpstr>Långsammare Tarmrörelser</vt:lpstr>
      <vt:lpstr>Åtgärder</vt:lpstr>
      <vt:lpstr>Träning/Motion</vt:lpstr>
      <vt:lpstr>Muntorrhet</vt:lpstr>
      <vt:lpstr>Utöver tabletter </vt:lpstr>
      <vt:lpstr>Källförteckning</vt:lpstr>
      <vt:lpstr>Källförteckning forts…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Parkinsons sjukdom</dc:title>
  <dc:creator>Maria Persson</dc:creator>
  <cp:lastModifiedBy>mape25</cp:lastModifiedBy>
  <cp:revision>108</cp:revision>
  <dcterms:created xsi:type="dcterms:W3CDTF">2009-07-26T08:48:17Z</dcterms:created>
  <dcterms:modified xsi:type="dcterms:W3CDTF">2013-09-01T11:46:48Z</dcterms:modified>
</cp:coreProperties>
</file>