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85" r:id="rId4"/>
    <p:sldId id="260" r:id="rId5"/>
    <p:sldId id="261" r:id="rId6"/>
    <p:sldId id="295" r:id="rId7"/>
    <p:sldId id="262" r:id="rId8"/>
    <p:sldId id="297" r:id="rId9"/>
    <p:sldId id="298" r:id="rId10"/>
    <p:sldId id="301" r:id="rId11"/>
    <p:sldId id="302" r:id="rId12"/>
    <p:sldId id="280" r:id="rId13"/>
    <p:sldId id="263" r:id="rId14"/>
    <p:sldId id="264" r:id="rId15"/>
    <p:sldId id="291" r:id="rId16"/>
    <p:sldId id="284" r:id="rId17"/>
    <p:sldId id="303" r:id="rId18"/>
    <p:sldId id="277" r:id="rId1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D3ED3-5B8D-4150-84F7-787409B8706E}" type="datetimeFigureOut">
              <a:rPr lang="sv-SE" smtClean="0"/>
              <a:pPr/>
              <a:t>2013-09-05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A6159-A43D-4A3A-B899-26858C72033F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Med central </a:t>
            </a:r>
            <a:r>
              <a:rPr lang="sv-SE" dirty="0" err="1" smtClean="0"/>
              <a:t>sensitisering</a:t>
            </a:r>
            <a:r>
              <a:rPr lang="sv-SE" dirty="0" smtClean="0"/>
              <a:t> avses uppkomst av överretbarhet av </a:t>
            </a:r>
            <a:r>
              <a:rPr lang="sv-SE" dirty="0" err="1" smtClean="0"/>
              <a:t>nociceptiva</a:t>
            </a:r>
            <a:r>
              <a:rPr lang="sv-SE" dirty="0" smtClean="0"/>
              <a:t> neuron, främst i ryggmärgens </a:t>
            </a:r>
            <a:r>
              <a:rPr lang="sv-SE" dirty="0" err="1" smtClean="0"/>
              <a:t>bakhorn</a:t>
            </a:r>
            <a:r>
              <a:rPr lang="sv-SE" dirty="0" smtClean="0"/>
              <a:t>. Fenomenet förekommer normalt och syftar till smärtförstärkning och </a:t>
            </a:r>
            <a:r>
              <a:rPr lang="sv-SE" dirty="0" err="1" smtClean="0"/>
              <a:t>immobilisering</a:t>
            </a:r>
            <a:r>
              <a:rPr lang="sv-SE" dirty="0" smtClean="0"/>
              <a:t> efter akut trauma. Det kan även uppkomma till följd av upprepad eller ihållande perifer </a:t>
            </a:r>
            <a:r>
              <a:rPr lang="sv-SE" dirty="0" err="1" smtClean="0"/>
              <a:t>nociception</a:t>
            </a:r>
            <a:r>
              <a:rPr lang="sv-SE" dirty="0" smtClean="0"/>
              <a:t>, </a:t>
            </a:r>
            <a:r>
              <a:rPr lang="sv-SE" dirty="0" err="1" smtClean="0"/>
              <a:t>tex</a:t>
            </a:r>
            <a:r>
              <a:rPr lang="sv-SE" dirty="0" smtClean="0"/>
              <a:t> vid långvarig, repetitiv muskelbelastning. Överretbarheten är normalt reversibel om den perifera </a:t>
            </a:r>
            <a:r>
              <a:rPr lang="sv-SE" dirty="0" err="1" smtClean="0"/>
              <a:t>nociceptionen</a:t>
            </a:r>
            <a:r>
              <a:rPr lang="sv-SE" dirty="0" smtClean="0"/>
              <a:t> upphör [7, 8]. Men hos en mindre grupp, sannolikt predisponerade individer, kan långvarig eller irreversibel central </a:t>
            </a:r>
            <a:r>
              <a:rPr lang="sv-SE" dirty="0" err="1" smtClean="0"/>
              <a:t>sensitisering</a:t>
            </a:r>
            <a:r>
              <a:rPr lang="sv-SE" dirty="0" smtClean="0"/>
              <a:t> utvecklas och medföra långvarig smärta. 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Defekt smärtinhibering. I CNS finns även system för hämning av </a:t>
            </a:r>
            <a:r>
              <a:rPr lang="sv-SE" dirty="0" err="1" smtClean="0"/>
              <a:t>afferenta</a:t>
            </a:r>
            <a:r>
              <a:rPr lang="sv-SE" dirty="0" smtClean="0"/>
              <a:t> </a:t>
            </a:r>
            <a:r>
              <a:rPr lang="sv-SE" dirty="0" err="1" smtClean="0"/>
              <a:t>nociceptiva</a:t>
            </a:r>
            <a:r>
              <a:rPr lang="sv-SE" dirty="0" smtClean="0"/>
              <a:t> neuron. »Diffuse </a:t>
            </a:r>
            <a:r>
              <a:rPr lang="sv-SE" dirty="0" err="1" smtClean="0"/>
              <a:t>noxious</a:t>
            </a:r>
            <a:r>
              <a:rPr lang="sv-SE" dirty="0" smtClean="0"/>
              <a:t> </a:t>
            </a:r>
            <a:r>
              <a:rPr lang="sv-SE" dirty="0" err="1" smtClean="0"/>
              <a:t>inhibitory</a:t>
            </a:r>
            <a:r>
              <a:rPr lang="sv-SE" dirty="0" smtClean="0"/>
              <a:t> </a:t>
            </a:r>
            <a:r>
              <a:rPr lang="sv-SE" dirty="0" err="1" smtClean="0"/>
              <a:t>control</a:t>
            </a:r>
            <a:r>
              <a:rPr lang="sv-SE" dirty="0" smtClean="0"/>
              <a:t>« (DNIC) kallas ett sådant </a:t>
            </a:r>
            <a:r>
              <a:rPr lang="sv-SE" dirty="0" err="1" smtClean="0"/>
              <a:t>descenderande</a:t>
            </a:r>
            <a:r>
              <a:rPr lang="sv-SE" dirty="0" smtClean="0"/>
              <a:t> och smärtinhiberande bansystem som främst verkar genom aktivering av </a:t>
            </a:r>
            <a:r>
              <a:rPr lang="sv-SE" dirty="0" err="1" smtClean="0"/>
              <a:t>serotoninerga</a:t>
            </a:r>
            <a:r>
              <a:rPr lang="sv-SE" dirty="0" smtClean="0"/>
              <a:t> och </a:t>
            </a:r>
            <a:r>
              <a:rPr lang="sv-SE" dirty="0" err="1" smtClean="0"/>
              <a:t>noradrenerga</a:t>
            </a:r>
            <a:r>
              <a:rPr lang="sv-SE" dirty="0" smtClean="0"/>
              <a:t> neuron [11]. Denna nedåtgående smärthämning kan av olika skäl vara defekt. Detta anses kunna vara en väsentlig orsak till utveckling av generaliserad värk, </a:t>
            </a:r>
            <a:r>
              <a:rPr lang="sv-SE" dirty="0" err="1" smtClean="0"/>
              <a:t>tex</a:t>
            </a:r>
            <a:r>
              <a:rPr lang="sv-SE" dirty="0" smtClean="0"/>
              <a:t> vid </a:t>
            </a:r>
            <a:r>
              <a:rPr lang="sv-SE" dirty="0" err="1" smtClean="0"/>
              <a:t>fibromyalgisyndrom</a:t>
            </a:r>
            <a:r>
              <a:rPr lang="sv-SE" dirty="0" smtClean="0"/>
              <a:t> (FMS)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A6159-A43D-4A3A-B899-26858C72033F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Med central </a:t>
            </a:r>
            <a:r>
              <a:rPr lang="sv-SE" dirty="0" err="1" smtClean="0"/>
              <a:t>sensitisering</a:t>
            </a:r>
            <a:r>
              <a:rPr lang="sv-SE" dirty="0" smtClean="0"/>
              <a:t> avses uppkomst av överretbarhet av </a:t>
            </a:r>
            <a:r>
              <a:rPr lang="sv-SE" dirty="0" err="1" smtClean="0"/>
              <a:t>nociceptiva</a:t>
            </a:r>
            <a:r>
              <a:rPr lang="sv-SE" dirty="0" smtClean="0"/>
              <a:t> neuron, främst i ryggmärgens </a:t>
            </a:r>
            <a:r>
              <a:rPr lang="sv-SE" dirty="0" err="1" smtClean="0"/>
              <a:t>bakhorn</a:t>
            </a:r>
            <a:r>
              <a:rPr lang="sv-SE" dirty="0" smtClean="0"/>
              <a:t>. Fenomenet förekommer normalt och syftar till smärtförstärkning och </a:t>
            </a:r>
            <a:r>
              <a:rPr lang="sv-SE" dirty="0" err="1" smtClean="0"/>
              <a:t>immobilisering</a:t>
            </a:r>
            <a:r>
              <a:rPr lang="sv-SE" dirty="0" smtClean="0"/>
              <a:t> efter akut trauma. Det kan även uppkomma till följd av upprepad eller ihållande perifer </a:t>
            </a:r>
            <a:r>
              <a:rPr lang="sv-SE" dirty="0" err="1" smtClean="0"/>
              <a:t>nociception</a:t>
            </a:r>
            <a:r>
              <a:rPr lang="sv-SE" dirty="0" smtClean="0"/>
              <a:t>, </a:t>
            </a:r>
            <a:r>
              <a:rPr lang="sv-SE" dirty="0" err="1" smtClean="0"/>
              <a:t>tex</a:t>
            </a:r>
            <a:r>
              <a:rPr lang="sv-SE" dirty="0" smtClean="0"/>
              <a:t> vid långvarig, repetitiv muskelbelastning. Överretbarheten är normalt reversibel om den perifera </a:t>
            </a:r>
            <a:r>
              <a:rPr lang="sv-SE" dirty="0" err="1" smtClean="0"/>
              <a:t>nociceptionen</a:t>
            </a:r>
            <a:r>
              <a:rPr lang="sv-SE" dirty="0" smtClean="0"/>
              <a:t> upphör [7, 8]. Men hos en mindre grupp, sannolikt predisponerade individer, kan långvarig eller irreversibel central </a:t>
            </a:r>
            <a:r>
              <a:rPr lang="sv-SE" dirty="0" err="1" smtClean="0"/>
              <a:t>sensitisering</a:t>
            </a:r>
            <a:r>
              <a:rPr lang="sv-SE" dirty="0" smtClean="0"/>
              <a:t> utvecklas och medföra långvarig smärta. 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Defekt smärtinhibering. I CNS finns även system för hämning av </a:t>
            </a:r>
            <a:r>
              <a:rPr lang="sv-SE" dirty="0" err="1" smtClean="0"/>
              <a:t>afferenta</a:t>
            </a:r>
            <a:r>
              <a:rPr lang="sv-SE" dirty="0" smtClean="0"/>
              <a:t> </a:t>
            </a:r>
            <a:r>
              <a:rPr lang="sv-SE" dirty="0" err="1" smtClean="0"/>
              <a:t>nociceptiva</a:t>
            </a:r>
            <a:r>
              <a:rPr lang="sv-SE" dirty="0" smtClean="0"/>
              <a:t> neuron. »Diffuse </a:t>
            </a:r>
            <a:r>
              <a:rPr lang="sv-SE" dirty="0" err="1" smtClean="0"/>
              <a:t>noxious</a:t>
            </a:r>
            <a:r>
              <a:rPr lang="sv-SE" dirty="0" smtClean="0"/>
              <a:t> </a:t>
            </a:r>
            <a:r>
              <a:rPr lang="sv-SE" dirty="0" err="1" smtClean="0"/>
              <a:t>inhibitory</a:t>
            </a:r>
            <a:r>
              <a:rPr lang="sv-SE" dirty="0" smtClean="0"/>
              <a:t> </a:t>
            </a:r>
            <a:r>
              <a:rPr lang="sv-SE" dirty="0" err="1" smtClean="0"/>
              <a:t>control</a:t>
            </a:r>
            <a:r>
              <a:rPr lang="sv-SE" dirty="0" smtClean="0"/>
              <a:t>« (DNIC) kallas ett sådant </a:t>
            </a:r>
            <a:r>
              <a:rPr lang="sv-SE" dirty="0" err="1" smtClean="0"/>
              <a:t>descenderande</a:t>
            </a:r>
            <a:r>
              <a:rPr lang="sv-SE" dirty="0" smtClean="0"/>
              <a:t> och smärtinhiberande bansystem som främst verkar genom aktivering av </a:t>
            </a:r>
            <a:r>
              <a:rPr lang="sv-SE" dirty="0" err="1" smtClean="0"/>
              <a:t>serotoninerga</a:t>
            </a:r>
            <a:r>
              <a:rPr lang="sv-SE" dirty="0" smtClean="0"/>
              <a:t> och </a:t>
            </a:r>
            <a:r>
              <a:rPr lang="sv-SE" dirty="0" err="1" smtClean="0"/>
              <a:t>noradrenerga</a:t>
            </a:r>
            <a:r>
              <a:rPr lang="sv-SE" dirty="0" smtClean="0"/>
              <a:t> neuron [11]. Denna nedåtgående smärthämning kan av olika skäl vara defekt. Detta anses kunna vara en väsentlig orsak till utveckling av generaliserad värk, </a:t>
            </a:r>
            <a:r>
              <a:rPr lang="sv-SE" dirty="0" err="1" smtClean="0"/>
              <a:t>tex</a:t>
            </a:r>
            <a:r>
              <a:rPr lang="sv-SE" dirty="0" smtClean="0"/>
              <a:t> vid </a:t>
            </a:r>
            <a:r>
              <a:rPr lang="sv-SE" dirty="0" err="1" smtClean="0"/>
              <a:t>fibromyalgisyndrom</a:t>
            </a:r>
            <a:r>
              <a:rPr lang="sv-SE" smtClean="0"/>
              <a:t> (FMS)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A6159-A43D-4A3A-B899-26858C72033F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77919-2198-4B5C-8606-FEEC7D7B7B4B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F2BEE-C163-40F2-90A0-3CFF7EB386E1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324600" y="609600"/>
            <a:ext cx="1752600" cy="5334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105400" cy="53340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DD40E0-A726-4136-950C-D5CA5E5A56A5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B2FF-9B4D-4D84-A00C-A18FC297F212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D9431-D296-417B-81DD-BEE57BEB937D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429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429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DA0640-5967-49DD-89C7-4385C02282DA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E8ED7-3BDD-4A45-BC19-5B03DFA0B2EA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37B3D-15D5-4912-9FBD-27BE353AC6B2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80643-FC2C-4663-8A73-1A71D98DB0E2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A15759-C9F2-4FD2-ADC5-E9F8F3D991AF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45E43-601F-4850-AC3A-DB80E02245E0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0"/>
            <a:ext cx="9145588" cy="6859588"/>
            <a:chOff x="0" y="0"/>
            <a:chExt cx="5761" cy="4321"/>
          </a:xfrm>
        </p:grpSpPr>
        <p:pic>
          <p:nvPicPr>
            <p:cNvPr id="1032" name="Picture 8" descr="-548-5%-NY-be.tif                                              000134C5Annika Harding                 B9C9FF49: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0"/>
              <a:ext cx="5761" cy="4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9" descr="JLL_li_PC-ec.tif                                               00011EECAnnika Harding                 B9C9FF49: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81" y="3713"/>
              <a:ext cx="135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010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E3BBC9D-3029-4F79-9931-675CED3D83CC}" type="datetime1">
              <a:rPr lang="sv-SE" smtClean="0"/>
              <a:pPr/>
              <a:t>2013-09-05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sv-SE" smtClean="0"/>
              <a:t>Kristina Seling, December 2011</a:t>
            </a: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4B4683-3516-41F5-B218-D5C8779B697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5400" dirty="0" smtClean="0">
                <a:latin typeface="+mj-lt"/>
              </a:rPr>
              <a:t>Smärta</a:t>
            </a:r>
            <a:endParaRPr lang="sv-SE" sz="5400" dirty="0">
              <a:latin typeface="+mj-lt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Kristina Seling</a:t>
            </a:r>
          </a:p>
          <a:p>
            <a:r>
              <a:rPr lang="sv-SE" dirty="0" smtClean="0">
                <a:latin typeface="+mj-lt"/>
              </a:rPr>
              <a:t>Distriktsläkare, Föllinge HC</a:t>
            </a:r>
          </a:p>
          <a:p>
            <a:r>
              <a:rPr lang="sv-SE" dirty="0" smtClean="0">
                <a:latin typeface="+mj-lt"/>
              </a:rPr>
              <a:t>Informationsläkare, Läkemedelskommittén</a:t>
            </a:r>
            <a:endParaRPr lang="sv-SE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Centralt störd smärtmodulering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60" y="1981200"/>
            <a:ext cx="7848872" cy="3962400"/>
          </a:xfrm>
        </p:spPr>
        <p:txBody>
          <a:bodyPr/>
          <a:lstStyle/>
          <a:p>
            <a:pPr>
              <a:buNone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Central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sensitisering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och/eller defekt smärtinhibering</a:t>
            </a:r>
          </a:p>
          <a:p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Central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sensitisering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är en överretbarhet i nerver, framför allt i ryggmärgens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bakhorn</a:t>
            </a: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Central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sensitisering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är normalt och syftar till smärtförstärkning och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immobilisering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vid akut trauma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Vanligtvis reversibelt, men i vissa fall långvarigt</a:t>
            </a:r>
          </a:p>
          <a:p>
            <a:pPr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Centralt störd smärtmodulering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60" y="1981200"/>
            <a:ext cx="7848872" cy="3962400"/>
          </a:xfrm>
        </p:spPr>
        <p:txBody>
          <a:bodyPr/>
          <a:lstStyle/>
          <a:p>
            <a:pPr>
              <a:buNone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Behandling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analgetika, TENS och akupunktur har ofta dålig effekt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multimodal smärtrehabilitering med smärtförklaring, patientpedagogik, KBT, anpassad lätt fysioterapi och aktivering samt anpassad varsam arbetsprövning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antidepressiva kan ibland ha effekt</a:t>
            </a:r>
          </a:p>
          <a:p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http://www.lakartidningen.se/engine.php?articleId=7725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half" idx="1"/>
          </p:nvPr>
        </p:nvSpPr>
        <p:spPr>
          <a:xfrm>
            <a:off x="0" y="0"/>
            <a:ext cx="3571868" cy="6858000"/>
          </a:xfrm>
        </p:spPr>
        <p:txBody>
          <a:bodyPr/>
          <a:lstStyle/>
          <a:p>
            <a:pPr>
              <a:buNone/>
            </a:pPr>
            <a:r>
              <a:rPr lang="sv-SE" sz="2400" b="1" dirty="0" err="1" smtClean="0">
                <a:latin typeface="Arial" pitchFamily="34" charset="0"/>
                <a:cs typeface="Arial" pitchFamily="34" charset="0"/>
              </a:rPr>
              <a:t>Smärtökande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faktorer</a:t>
            </a:r>
          </a:p>
          <a:p>
            <a:pPr>
              <a:buNone/>
            </a:pPr>
            <a:endParaRPr lang="sv-SE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1800" dirty="0" smtClean="0">
                <a:latin typeface="Arial" pitchFamily="34" charset="0"/>
                <a:cs typeface="Arial" pitchFamily="34" charset="0"/>
              </a:rPr>
              <a:t>	Oro, ångest, rädsla, depression, trötthet, negativ förväntan</a:t>
            </a: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1800" dirty="0" smtClean="0">
                <a:latin typeface="Arial" pitchFamily="34" charset="0"/>
                <a:cs typeface="Arial" pitchFamily="34" charset="0"/>
              </a:rPr>
              <a:t>	Minskad sensorisk aktivering</a:t>
            </a: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1800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18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	Minskad sensibilitet (skador på icke smärtförmedlande nervstrukturer)</a:t>
            </a:r>
          </a:p>
          <a:p>
            <a:pPr>
              <a:buNone/>
            </a:pPr>
            <a:endParaRPr lang="sv-SE" sz="1800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1800" dirty="0" smtClean="0">
                <a:latin typeface="Arial" pitchFamily="34" charset="0"/>
                <a:cs typeface="Arial" pitchFamily="34" charset="0"/>
              </a:rPr>
              <a:t>	Sensibilisering exempelvis vid brännskada och inflammation</a:t>
            </a:r>
            <a:endParaRPr lang="sv-SE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latshållare för innehåll 7"/>
          <p:cNvSpPr>
            <a:spLocks noGrp="1"/>
          </p:cNvSpPr>
          <p:nvPr>
            <p:ph sz="half" idx="2"/>
          </p:nvPr>
        </p:nvSpPr>
        <p:spPr>
          <a:xfrm>
            <a:off x="5786446" y="0"/>
            <a:ext cx="3357554" cy="6858000"/>
          </a:xfrm>
        </p:spPr>
        <p:txBody>
          <a:bodyPr/>
          <a:lstStyle/>
          <a:p>
            <a:pPr>
              <a:buNone/>
            </a:pP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Smärthämmande faktorer</a:t>
            </a:r>
          </a:p>
          <a:p>
            <a:pPr>
              <a:buNone/>
            </a:pPr>
            <a:r>
              <a:rPr lang="sv-SE" sz="1800" dirty="0" smtClean="0">
                <a:latin typeface="Arial" pitchFamily="34" charset="0"/>
                <a:cs typeface="Arial" pitchFamily="34" charset="0"/>
              </a:rPr>
              <a:t>	Lugn, förtröstan, glädje, hypnos, suggestion, positiv förväntan</a:t>
            </a: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1800" dirty="0" smtClean="0">
                <a:latin typeface="Arial" pitchFamily="34" charset="0"/>
                <a:cs typeface="Arial" pitchFamily="34" charset="0"/>
              </a:rPr>
              <a:t>	Akupunktur, lågfrekvent TENS, muskelarbete, opioider, antidepressiva</a:t>
            </a: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1800" dirty="0" smtClean="0">
                <a:latin typeface="Arial" pitchFamily="34" charset="0"/>
                <a:cs typeface="Arial" pitchFamily="34" charset="0"/>
              </a:rPr>
              <a:t>	Högfrekvent TENS, massage, vibration, värme, kyla, opioider</a:t>
            </a:r>
          </a:p>
          <a:p>
            <a:pPr>
              <a:buNone/>
            </a:pPr>
            <a:endParaRPr lang="sv-SE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v-SE" sz="1800" dirty="0" err="1" smtClean="0">
                <a:latin typeface="Arial" pitchFamily="34" charset="0"/>
                <a:cs typeface="Arial" pitchFamily="34" charset="0"/>
              </a:rPr>
              <a:t>Paracetamol</a:t>
            </a:r>
            <a:r>
              <a:rPr lang="sv-SE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v-SE" sz="1800" dirty="0" err="1" smtClean="0">
                <a:latin typeface="Arial" pitchFamily="34" charset="0"/>
                <a:cs typeface="Arial" pitchFamily="34" charset="0"/>
              </a:rPr>
              <a:t>COXhämmare</a:t>
            </a:r>
            <a:r>
              <a:rPr lang="sv-SE" sz="1800" dirty="0" smtClean="0">
                <a:latin typeface="Arial" pitchFamily="34" charset="0"/>
                <a:cs typeface="Arial" pitchFamily="34" charset="0"/>
              </a:rPr>
              <a:t>, lokalbedövning</a:t>
            </a:r>
            <a:endParaRPr lang="sv-SE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http://www.resochdyk.nu/vard/smartlindring%20bilder/kontrollsystem-s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500042"/>
            <a:ext cx="2643206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Vad är smärta?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66800" y="1981200"/>
            <a:ext cx="7648604" cy="1233486"/>
          </a:xfrm>
        </p:spPr>
        <p:txBody>
          <a:bodyPr/>
          <a:lstStyle/>
          <a:p>
            <a:pPr>
              <a:buNone/>
            </a:pPr>
            <a:r>
              <a:rPr lang="sv-SE" dirty="0" smtClean="0"/>
              <a:t> 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lidande, plåga, pina, värk, ont, sorg, saknad, bedrövelse, obehag, smärta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 </a:t>
            </a:r>
            <a:endParaRPr lang="sv-SE" dirty="0"/>
          </a:p>
        </p:txBody>
      </p:sp>
      <p:pic>
        <p:nvPicPr>
          <p:cNvPr id="18434" name="Picture 2" descr="http://www.davidaston.se/v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857496"/>
            <a:ext cx="7643866" cy="2462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Smärta hos dementa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Arial" pitchFamily="34" charset="0"/>
                <a:cs typeface="Arial" pitchFamily="34" charset="0"/>
              </a:rPr>
              <a:t>Oro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Plockighet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Förvirring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Nedstämdhet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Aggressivitet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Trötthet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Alvedon har visat sig ge bättre effekt än placebo (sockerpiller) vid oro, aggressivitet och förvirring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Abbey Pain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För bedömning av smärta hos personer med kognitivt nedsatt förmåga</a:t>
            </a: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Abbey pain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scale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är en skala som bygger på förändringar i beteenden.</a:t>
            </a: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Observation och bedömning av t ex röst, ansiktsuttryck, kroppsspråk, beteende.</a:t>
            </a: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Varje nytt beteende kan indikera smärta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Plockighet och oro hos dementa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Arial" pitchFamily="34" charset="0"/>
                <a:cs typeface="Arial" pitchFamily="34" charset="0"/>
              </a:rPr>
              <a:t>Varför?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Infektion?</a:t>
            </a:r>
          </a:p>
          <a:p>
            <a:r>
              <a:rPr lang="sv-SE" dirty="0" err="1" smtClean="0">
                <a:latin typeface="Arial" pitchFamily="34" charset="0"/>
                <a:cs typeface="Arial" pitchFamily="34" charset="0"/>
              </a:rPr>
              <a:t>Läkemedelsbiverkan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Smärta?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Tilltagande demens?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Hunger?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Förstoppning?</a:t>
            </a: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Hjärtsvikt?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endParaRPr lang="sv-S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lakemedelsboken.se/064_images/figur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454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Smärtutvärdering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66800" y="1556792"/>
            <a:ext cx="7010400" cy="438680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Symtom: ”ont”, oro, aggressivitet mm </a:t>
            </a:r>
          </a:p>
          <a:p>
            <a:pPr marL="457200" indent="-457200">
              <a:buFont typeface="+mj-lt"/>
              <a:buAutoNum type="arabicPeriod"/>
            </a:pPr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Ge smärtlindrande från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vb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listan</a:t>
            </a:r>
          </a:p>
          <a:p>
            <a:pPr marL="457200" indent="-457200">
              <a:buFont typeface="+mj-lt"/>
              <a:buAutoNum type="arabicPeriod"/>
            </a:pPr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Utvärdera effekten efter ca en timme</a:t>
            </a:r>
          </a:p>
          <a:p>
            <a:pPr marL="457200" indent="-457200">
              <a:buFont typeface="+mj-lt"/>
              <a:buAutoNum type="arabicPeriod"/>
            </a:pPr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ctr">
              <a:buNone/>
            </a:pPr>
            <a:r>
              <a:rPr lang="sv-SE" sz="3200" b="1" dirty="0" smtClean="0">
                <a:latin typeface="Arial" pitchFamily="34" charset="0"/>
                <a:cs typeface="Arial" pitchFamily="34" charset="0"/>
              </a:rPr>
              <a:t>Viktigt att samma person som givit läkemedlet utvärderar effekten!</a:t>
            </a:r>
            <a:endParaRPr lang="sv-SE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Vad är smärta?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71538" y="2000240"/>
            <a:ext cx="7010400" cy="3890962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”Smärta är en obehaglig sensorisk eller emotionell</a:t>
            </a:r>
          </a:p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upplevelse till följd av verklig eller möjlig</a:t>
            </a:r>
          </a:p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vävnadsskada, eller beskriven i termer av sådan</a:t>
            </a:r>
          </a:p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skada”</a:t>
            </a:r>
          </a:p>
          <a:p>
            <a:pPr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”Smärta är det som personen som upplever smärtan</a:t>
            </a:r>
          </a:p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uppger att det är, och existerar då personen uppger</a:t>
            </a:r>
          </a:p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att den existerar”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5357818" y="3286124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sv-SE" sz="1200" dirty="0" smtClean="0">
                <a:latin typeface="Arial" pitchFamily="34" charset="0"/>
                <a:cs typeface="Arial" pitchFamily="34" charset="0"/>
              </a:rPr>
              <a:t>IASP, International Association</a:t>
            </a:r>
          </a:p>
          <a:p>
            <a:pPr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for the Study of Pain 1979</a:t>
            </a:r>
            <a:endParaRPr lang="sv-SE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5357818" y="5143512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sv-SE" sz="1200" dirty="0" err="1" smtClean="0">
                <a:latin typeface="Arial" pitchFamily="34" charset="0"/>
                <a:cs typeface="Arial" pitchFamily="34" charset="0"/>
              </a:rPr>
              <a:t>McCaffery</a:t>
            </a:r>
            <a:r>
              <a:rPr lang="sv-SE" sz="1200" dirty="0" smtClean="0">
                <a:latin typeface="Arial" pitchFamily="34" charset="0"/>
                <a:cs typeface="Arial" pitchFamily="34" charset="0"/>
              </a:rPr>
              <a:t> 1979</a:t>
            </a:r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Olika typer av smärta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>
                <a:latin typeface="Arial" pitchFamily="34" charset="0"/>
                <a:cs typeface="Arial" pitchFamily="34" charset="0"/>
              </a:rPr>
              <a:t>Nociceptiv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smärta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Neurogen smärta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Idiopatisk smärta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(Psykogen smärta)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Centralt störd smärtmodulering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Vad är smärta?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010400" cy="3962400"/>
          </a:xfrm>
        </p:spPr>
        <p:txBody>
          <a:bodyPr/>
          <a:lstStyle/>
          <a:p>
            <a:endParaRPr lang="sv-SE" dirty="0" smtClean="0"/>
          </a:p>
          <a:p>
            <a:endParaRPr lang="sv-SE" dirty="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23528" y="1700808"/>
            <a:ext cx="8143900" cy="4857770"/>
            <a:chOff x="3161" y="7724"/>
            <a:chExt cx="2593" cy="1730"/>
          </a:xfrm>
        </p:grpSpPr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3161" y="7724"/>
              <a:ext cx="2593" cy="1730"/>
              <a:chOff x="3161" y="7724"/>
              <a:chExt cx="2593" cy="1730"/>
            </a:xfrm>
          </p:grpSpPr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 flipH="1">
                <a:off x="5734" y="9326"/>
                <a:ext cx="2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80"/>
                  </a:cxn>
                  <a:cxn ang="0">
                    <a:pos x="1071" y="1980"/>
                  </a:cxn>
                  <a:cxn ang="0">
                    <a:pos x="1071" y="0"/>
                  </a:cxn>
                  <a:cxn ang="0">
                    <a:pos x="0" y="0"/>
                  </a:cxn>
                </a:cxnLst>
                <a:rect l="0" t="0" r="r" b="b"/>
                <a:pathLst>
                  <a:path w="1071" h="1980">
                    <a:moveTo>
                      <a:pt x="0" y="0"/>
                    </a:moveTo>
                    <a:lnTo>
                      <a:pt x="0" y="1980"/>
                    </a:lnTo>
                    <a:lnTo>
                      <a:pt x="1071" y="1980"/>
                    </a:lnTo>
                    <a:lnTo>
                      <a:pt x="107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323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161" y="7724"/>
                <a:ext cx="1071" cy="173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" name="textruta 9"/>
          <p:cNvSpPr txBox="1"/>
          <p:nvPr/>
        </p:nvSpPr>
        <p:spPr>
          <a:xfrm>
            <a:off x="5072066" y="2143116"/>
            <a:ext cx="342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A-delta fibrer: Snabb, distinkt smärta</a:t>
            </a:r>
          </a:p>
          <a:p>
            <a:pPr>
              <a:buFont typeface="Arial" pitchFamily="34" charset="0"/>
              <a:buChar char="•"/>
            </a:pP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C-fibrer: Långsam molande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odistinkt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smärta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j-lt"/>
              </a:rPr>
              <a:t>Nociceptiv</a:t>
            </a:r>
            <a:r>
              <a:rPr lang="sv-SE" dirty="0" smtClean="0">
                <a:latin typeface="+mj-lt"/>
              </a:rPr>
              <a:t> smärta</a:t>
            </a:r>
            <a:endParaRPr lang="sv-SE" dirty="0">
              <a:latin typeface="+mj-lt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= Vävnadsskadesmärta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Vanligaste typen av smärta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Välavgränsad smärta som ofta är lätt att beskriva, till exempel muskelvärk eller ledvärk.</a:t>
            </a:r>
          </a:p>
          <a:p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Visceral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smärta –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nociceptiv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smärta med särskilda karaktäristika. Smärta från inre organ. Diffus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lokalisation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 Refererad smärta</a:t>
            </a:r>
            <a:r>
              <a:rPr lang="sv-SE" sz="2400" i="1" dirty="0" smtClean="0"/>
              <a:t>.</a:t>
            </a: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j-lt"/>
              </a:rPr>
              <a:t>Nociceptiv</a:t>
            </a:r>
            <a:r>
              <a:rPr lang="sv-SE" dirty="0" smtClean="0">
                <a:latin typeface="+mj-lt"/>
              </a:rPr>
              <a:t> smärta</a:t>
            </a:r>
            <a:endParaRPr lang="sv-SE" dirty="0">
              <a:latin typeface="+mj-lt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Nocireceptorer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reagerar på potentiell vävnadsskada</a:t>
            </a:r>
          </a:p>
          <a:p>
            <a:pPr lvl="1"/>
            <a:r>
              <a:rPr lang="sv-SE" sz="2400" dirty="0" smtClean="0">
                <a:latin typeface="Arial" pitchFamily="34" charset="0"/>
                <a:cs typeface="Arial" pitchFamily="34" charset="0"/>
              </a:rPr>
              <a:t>Ex. Temperatur: &gt;43°C eller &lt;15°C, syror, mekanisk påverkan och cellskador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”härmare” av vävnadsskada: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Capsaisin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(Chili)</a:t>
            </a:r>
          </a:p>
          <a:p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Hyperalgesi</a:t>
            </a: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Allodyni</a:t>
            </a: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Vanliga smärtläkemedel har effekt för det mesta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Neurogen smärta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00034" y="2285992"/>
            <a:ext cx="4929222" cy="3657608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Skada som ligger uppströms om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nocireceptorerna</a:t>
            </a: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r>
              <a:rPr lang="sv-SE" i="1" dirty="0" smtClean="0">
                <a:latin typeface="Arial" pitchFamily="34" charset="0"/>
                <a:cs typeface="Arial" pitchFamily="34" charset="0"/>
              </a:rPr>
              <a:t>Perifer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neurogen smärta</a:t>
            </a:r>
          </a:p>
          <a:p>
            <a:pPr lvl="1"/>
            <a:r>
              <a:rPr lang="sv-SE" sz="2000" dirty="0" smtClean="0">
                <a:latin typeface="Arial" pitchFamily="34" charset="0"/>
                <a:cs typeface="Arial" pitchFamily="34" charset="0"/>
              </a:rPr>
              <a:t>Ex. bältros, änkestöt eller skada på nerv efter kirurgi</a:t>
            </a:r>
          </a:p>
          <a:p>
            <a:r>
              <a:rPr lang="sv-SE" i="1" dirty="0" smtClean="0">
                <a:latin typeface="Arial" pitchFamily="34" charset="0"/>
                <a:cs typeface="Arial" pitchFamily="34" charset="0"/>
              </a:rPr>
              <a:t>Central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neurogen smärta</a:t>
            </a:r>
          </a:p>
          <a:p>
            <a:pPr lvl="1"/>
            <a:r>
              <a:rPr lang="sv-SE" sz="2000" dirty="0" smtClean="0">
                <a:latin typeface="Arial" pitchFamily="34" charset="0"/>
                <a:cs typeface="Arial" pitchFamily="34" charset="0"/>
              </a:rPr>
              <a:t>Ex. efter ryggmärgsskada eller hjärnskada</a:t>
            </a:r>
            <a:endParaRPr lang="sv-SE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8" descr="http://www.solunetti.fi/tiedostot/dokumentit_histologia/MT%20kuvat/MTnervsyste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24" y="1649059"/>
            <a:ext cx="3714776" cy="5208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Neurogen smärta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00034" y="2285992"/>
            <a:ext cx="4929222" cy="3657608"/>
          </a:xfrm>
        </p:spPr>
        <p:txBody>
          <a:bodyPr/>
          <a:lstStyle/>
          <a:p>
            <a:r>
              <a:rPr lang="sv-SE" dirty="0" smtClean="0">
                <a:latin typeface="Arial" pitchFamily="34" charset="0"/>
                <a:cs typeface="Arial" pitchFamily="34" charset="0"/>
              </a:rPr>
              <a:t>Behandlas med TENS, lokalbedövning vissa antidepressiva och/eller epilepsiläkemedel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Ofta svårbehandlat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8" descr="http://www.solunetti.fi/tiedostot/dokumentit_histologia/MT%20kuvat/MTnervsyste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24" y="1649059"/>
            <a:ext cx="3714776" cy="5208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Idiopatisk smärta</a:t>
            </a:r>
            <a:endParaRPr lang="sv-SE" dirty="0">
              <a:latin typeface="+mj-lt"/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51520" y="1981200"/>
            <a:ext cx="8496944" cy="3962400"/>
          </a:xfrm>
        </p:spPr>
        <p:txBody>
          <a:bodyPr/>
          <a:lstStyle/>
          <a:p>
            <a:pPr>
              <a:buNone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= smärta av okänd orsak</a:t>
            </a:r>
          </a:p>
          <a:p>
            <a:pPr>
              <a:buNone/>
            </a:pPr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Svårbehandlad</a:t>
            </a: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Icke-farmakologisk terapi viktig</a:t>
            </a: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Ibland hjälp av läkemedelsbehandling</a:t>
            </a: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Ofta långdragna smärttillstån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d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LL">
  <a:themeElements>
    <a:clrScheme name="jll_liggan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l_liggande">
      <a:majorFont>
        <a:latin typeface="Tahoma"/>
        <a:ea typeface=""/>
        <a:cs typeface=""/>
      </a:majorFont>
      <a:minorFont>
        <a:latin typeface="A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lnDef>
  </a:objectDefaults>
  <a:extraClrSchemeLst>
    <a:extraClrScheme>
      <a:clrScheme name="jll_ligga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JLL</Template>
  <TotalTime>5239</TotalTime>
  <Words>641</Words>
  <Application>Microsoft Office PowerPoint</Application>
  <PresentationFormat>Bildspel på skärmen (4:3)</PresentationFormat>
  <Paragraphs>138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19" baseType="lpstr">
      <vt:lpstr>JLL</vt:lpstr>
      <vt:lpstr>Smärta</vt:lpstr>
      <vt:lpstr>Vad är smärta?</vt:lpstr>
      <vt:lpstr>Olika typer av smärta</vt:lpstr>
      <vt:lpstr>Vad är smärta?</vt:lpstr>
      <vt:lpstr>Nociceptiv smärta</vt:lpstr>
      <vt:lpstr>Nociceptiv smärta</vt:lpstr>
      <vt:lpstr>Neurogen smärta</vt:lpstr>
      <vt:lpstr>Neurogen smärta</vt:lpstr>
      <vt:lpstr>Idiopatisk smärta</vt:lpstr>
      <vt:lpstr>Centralt störd smärtmodulering</vt:lpstr>
      <vt:lpstr>Centralt störd smärtmodulering</vt:lpstr>
      <vt:lpstr>Bild 12</vt:lpstr>
      <vt:lpstr>Vad är smärta?</vt:lpstr>
      <vt:lpstr>Smärta hos dementa</vt:lpstr>
      <vt:lpstr>Abbey Pain</vt:lpstr>
      <vt:lpstr>Plockighet och oro hos dementa</vt:lpstr>
      <vt:lpstr>Bild 17</vt:lpstr>
      <vt:lpstr>Smärtutvärdering</vt:lpstr>
    </vt:vector>
  </TitlesOfParts>
  <Company>Jämtlands Läns Landsting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Smärta</dc:title>
  <dc:creator>krse</dc:creator>
  <cp:lastModifiedBy>krse</cp:lastModifiedBy>
  <cp:revision>50</cp:revision>
  <dcterms:created xsi:type="dcterms:W3CDTF">2011-12-12T03:49:25Z</dcterms:created>
  <dcterms:modified xsi:type="dcterms:W3CDTF">2013-09-05T08:57:58Z</dcterms:modified>
</cp:coreProperties>
</file>