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70"/>
  </p:notesMasterIdLst>
  <p:handoutMasterIdLst>
    <p:handoutMasterId r:id="rId71"/>
  </p:handoutMasterIdLst>
  <p:sldIdLst>
    <p:sldId id="256" r:id="rId5"/>
    <p:sldId id="375" r:id="rId6"/>
    <p:sldId id="456" r:id="rId7"/>
    <p:sldId id="411" r:id="rId8"/>
    <p:sldId id="412" r:id="rId9"/>
    <p:sldId id="413" r:id="rId10"/>
    <p:sldId id="426" r:id="rId11"/>
    <p:sldId id="417" r:id="rId12"/>
    <p:sldId id="418" r:id="rId13"/>
    <p:sldId id="419" r:id="rId14"/>
    <p:sldId id="292" r:id="rId15"/>
    <p:sldId id="404" r:id="rId16"/>
    <p:sldId id="258" r:id="rId17"/>
    <p:sldId id="468" r:id="rId18"/>
    <p:sldId id="469" r:id="rId19"/>
    <p:sldId id="470" r:id="rId20"/>
    <p:sldId id="459" r:id="rId21"/>
    <p:sldId id="460" r:id="rId22"/>
    <p:sldId id="431" r:id="rId23"/>
    <p:sldId id="432" r:id="rId24"/>
    <p:sldId id="433" r:id="rId25"/>
    <p:sldId id="430" r:id="rId26"/>
    <p:sldId id="357" r:id="rId27"/>
    <p:sldId id="331" r:id="rId28"/>
    <p:sldId id="329" r:id="rId29"/>
    <p:sldId id="461" r:id="rId30"/>
    <p:sldId id="359" r:id="rId31"/>
    <p:sldId id="457" r:id="rId32"/>
    <p:sldId id="286" r:id="rId33"/>
    <p:sldId id="287" r:id="rId34"/>
    <p:sldId id="291" r:id="rId35"/>
    <p:sldId id="288" r:id="rId36"/>
    <p:sldId id="462" r:id="rId37"/>
    <p:sldId id="333" r:id="rId38"/>
    <p:sldId id="463" r:id="rId39"/>
    <p:sldId id="434" r:id="rId40"/>
    <p:sldId id="449" r:id="rId41"/>
    <p:sldId id="464" r:id="rId42"/>
    <p:sldId id="484" r:id="rId43"/>
    <p:sldId id="485" r:id="rId44"/>
    <p:sldId id="471" r:id="rId45"/>
    <p:sldId id="483" r:id="rId46"/>
    <p:sldId id="472" r:id="rId47"/>
    <p:sldId id="473" r:id="rId48"/>
    <p:sldId id="474" r:id="rId49"/>
    <p:sldId id="475" r:id="rId50"/>
    <p:sldId id="476" r:id="rId51"/>
    <p:sldId id="477" r:id="rId52"/>
    <p:sldId id="479" r:id="rId53"/>
    <p:sldId id="480" r:id="rId54"/>
    <p:sldId id="481" r:id="rId55"/>
    <p:sldId id="447" r:id="rId56"/>
    <p:sldId id="373" r:id="rId57"/>
    <p:sldId id="486" r:id="rId58"/>
    <p:sldId id="487" r:id="rId59"/>
    <p:sldId id="482" r:id="rId60"/>
    <p:sldId id="488" r:id="rId61"/>
    <p:sldId id="489" r:id="rId62"/>
    <p:sldId id="490" r:id="rId63"/>
    <p:sldId id="491" r:id="rId64"/>
    <p:sldId id="495" r:id="rId65"/>
    <p:sldId id="492" r:id="rId66"/>
    <p:sldId id="493" r:id="rId67"/>
    <p:sldId id="494" r:id="rId68"/>
    <p:sldId id="257" r:id="rId6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64A70B"/>
    <a:srgbClr val="97D700"/>
    <a:srgbClr val="D539B5"/>
    <a:srgbClr val="000000"/>
    <a:srgbClr val="4B7D08"/>
    <a:srgbClr val="42194E"/>
    <a:srgbClr val="98C200"/>
    <a:srgbClr val="16DC37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291" autoAdjust="0"/>
  </p:normalViewPr>
  <p:slideViewPr>
    <p:cSldViewPr snapToGrid="0">
      <p:cViewPr varScale="1">
        <p:scale>
          <a:sx n="55" d="100"/>
          <a:sy n="55" d="100"/>
        </p:scale>
        <p:origin x="52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" Type="http://schemas.openxmlformats.org/officeDocument/2006/relationships/slide" Target="slides/slide3.xml"/><Relationship Id="rId71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43AF4BF4-7658-4682-972D-EF3CDB27B4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965325A-FC00-4404-BE19-E1F252C0AE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B459A-EEA5-4751-BC70-ADB6733DB9D1}" type="datetimeFigureOut">
              <a:rPr lang="sv-SE" smtClean="0"/>
              <a:t>2023-05-22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34E04E1-8D27-44B4-8902-2E1D60C770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9790F00-737F-4D99-99EF-A1C12B6112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DC1FD-DEFC-42F5-B11E-4D83F5AD2D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1919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8C7CE-5982-42D2-99F5-0682FC615842}" type="datetimeFigureOut">
              <a:rPr lang="sv-SE" smtClean="0"/>
              <a:t>2023-05-22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F57A0-9378-49EB-8233-B6F79640F3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889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dr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AE195-A9B1-46C5-9DEC-16F294287C65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4614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79927" y="4778721"/>
            <a:ext cx="5439410" cy="4889153"/>
          </a:xfrm>
        </p:spPr>
        <p:txBody>
          <a:bodyPr/>
          <a:lstStyle/>
          <a:p>
            <a:pPr>
              <a:tabLst>
                <a:tab pos="5200650" algn="l"/>
              </a:tabLst>
            </a:pPr>
            <a:endParaRPr lang="sv-SE" sz="10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37151-3987-4E0E-A4D3-113B3DEC7B36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4127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dr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AE195-A9B1-46C5-9DEC-16F294287C65}" type="slidenum">
              <a:rPr lang="sv-SE" smtClean="0"/>
              <a:pPr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2119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79927" y="4778721"/>
            <a:ext cx="5439410" cy="4889153"/>
          </a:xfrm>
        </p:spPr>
        <p:txBody>
          <a:bodyPr/>
          <a:lstStyle/>
          <a:p>
            <a:pPr>
              <a:tabLst>
                <a:tab pos="5200650" algn="l"/>
              </a:tabLst>
            </a:pPr>
            <a:endParaRPr lang="sv-SE" sz="10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37151-3987-4E0E-A4D3-113B3DEC7B36}" type="slidenum">
              <a:rPr lang="sv-SE" smtClean="0"/>
              <a:t>53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1003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Dr</a:t>
            </a:r>
          </a:p>
          <a:p>
            <a:r>
              <a:rPr lang="sv-SE" dirty="0"/>
              <a:t>Kemiskt framställt i identisk form (utan C-peptid)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AE195-A9B1-46C5-9DEC-16F294287C65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8409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8639"/>
            <a:r>
              <a:rPr lang="sv-SE" dirty="0"/>
              <a:t>Dr </a:t>
            </a:r>
          </a:p>
          <a:p>
            <a:pPr defTabSz="908639"/>
            <a:r>
              <a:rPr lang="sv-SE" dirty="0">
                <a:solidFill>
                  <a:srgbClr val="981E32"/>
                </a:solidFill>
              </a:rPr>
              <a:t>Gör det möjligt för socker att ta sig in i musklerna från blodet</a:t>
            </a:r>
            <a:endParaRPr lang="sv-SE" dirty="0"/>
          </a:p>
          <a:p>
            <a:pPr defTabSz="908639"/>
            <a:r>
              <a:rPr lang="sv-SE" dirty="0">
                <a:solidFill>
                  <a:srgbClr val="981E32"/>
                </a:solidFill>
              </a:rPr>
              <a:t>Bromsar leverns sockerbildning</a:t>
            </a:r>
          </a:p>
          <a:p>
            <a:pPr defTabSz="908639"/>
            <a:r>
              <a:rPr lang="sv-SE" dirty="0">
                <a:solidFill>
                  <a:srgbClr val="981E32"/>
                </a:solidFill>
              </a:rPr>
              <a:t>Bygger upp fett</a:t>
            </a:r>
          </a:p>
          <a:p>
            <a:pPr defTabSz="908639"/>
            <a:r>
              <a:rPr lang="sv-SE" dirty="0">
                <a:solidFill>
                  <a:srgbClr val="981E32"/>
                </a:solidFill>
              </a:rPr>
              <a:t>Minskar nedbrytning av muskler</a:t>
            </a:r>
          </a:p>
          <a:p>
            <a:pPr defTabSz="908639"/>
            <a:r>
              <a:rPr lang="sv-SE" dirty="0">
                <a:solidFill>
                  <a:srgbClr val="981E32"/>
                </a:solidFill>
              </a:rPr>
              <a:t>Minskar bildningen av svältsyror</a:t>
            </a:r>
          </a:p>
          <a:p>
            <a:pPr defTabSz="908639"/>
            <a:endParaRPr lang="sv-SE" dirty="0">
              <a:solidFill>
                <a:srgbClr val="981E32"/>
              </a:solidFill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AE195-A9B1-46C5-9DEC-16F294287C65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8710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Dr</a:t>
            </a:r>
          </a:p>
          <a:p>
            <a:r>
              <a:rPr lang="sv-SE" dirty="0"/>
              <a:t>Detta kan Ni ha egenkontroll</a:t>
            </a:r>
            <a:r>
              <a:rPr lang="sv-SE" baseline="0" dirty="0"/>
              <a:t> på för att inte ”spåra ur”</a:t>
            </a:r>
          </a:p>
          <a:p>
            <a:r>
              <a:rPr lang="sv-SE" baseline="0" dirty="0"/>
              <a:t>Vi räknar vid återbesöken också för att hjälpa till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AE195-A9B1-46C5-9DEC-16F294287C65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8532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Dr</a:t>
            </a:r>
          </a:p>
          <a:p>
            <a:r>
              <a:rPr lang="sv-SE" dirty="0"/>
              <a:t>Efterliknar</a:t>
            </a:r>
            <a:r>
              <a:rPr lang="sv-SE" baseline="0" dirty="0"/>
              <a:t> den friska kroppens insulinproduktion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AE195-A9B1-46C5-9DEC-16F294287C65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0425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dr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AE195-A9B1-46C5-9DEC-16F294287C65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4992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dr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AE195-A9B1-46C5-9DEC-16F294287C65}" type="slidenum">
              <a:rPr lang="sv-SE" smtClean="0"/>
              <a:pPr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912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dr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AE195-A9B1-46C5-9DEC-16F294287C65}" type="slidenum">
              <a:rPr lang="sv-SE" smtClean="0"/>
              <a:pPr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6458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dr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AE195-A9B1-46C5-9DEC-16F294287C65}" type="slidenum">
              <a:rPr lang="sv-SE" smtClean="0"/>
              <a:pPr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271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örsättssida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objekt 22">
            <a:extLst>
              <a:ext uri="{FF2B5EF4-FFF2-40B4-BE49-F238E27FC236}">
                <a16:creationId xmlns:a16="http://schemas.microsoft.com/office/drawing/2014/main" id="{5E3E5A3F-C847-48A0-98C6-111A5167479A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67" y="5608565"/>
            <a:ext cx="1945377" cy="746172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FA92049B-DAA3-4132-BB42-439C9B7D6BB6}"/>
              </a:ext>
            </a:extLst>
          </p:cNvPr>
          <p:cNvSpPr/>
          <p:nvPr userDrawn="1"/>
        </p:nvSpPr>
        <p:spPr>
          <a:xfrm>
            <a:off x="0" y="6532510"/>
            <a:ext cx="12192000" cy="342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0D86C4C-F64B-45D4-B8A4-90D6380138DC}"/>
              </a:ext>
            </a:extLst>
          </p:cNvPr>
          <p:cNvSpPr/>
          <p:nvPr userDrawn="1"/>
        </p:nvSpPr>
        <p:spPr>
          <a:xfrm>
            <a:off x="0" y="1497729"/>
            <a:ext cx="12192000" cy="3882831"/>
          </a:xfrm>
          <a:prstGeom prst="rect">
            <a:avLst/>
          </a:prstGeom>
          <a:gradFill flip="none" rotWithShape="1">
            <a:gsLst>
              <a:gs pos="100000">
                <a:schemeClr val="accent5"/>
              </a:gs>
              <a:gs pos="37000">
                <a:schemeClr val="accent1"/>
              </a:gs>
            </a:gsLst>
            <a:lin ang="81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18506A89-FD6F-47F0-A6C7-8ACD33A01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2745" y="1804698"/>
            <a:ext cx="5726522" cy="4757997"/>
          </a:xfrm>
          <a:prstGeom prst="rect">
            <a:avLst/>
          </a:prstGeom>
        </p:spPr>
      </p:pic>
      <p:sp>
        <p:nvSpPr>
          <p:cNvPr id="16" name="Rubrik 1">
            <a:extLst>
              <a:ext uri="{FF2B5EF4-FFF2-40B4-BE49-F238E27FC236}">
                <a16:creationId xmlns:a16="http://schemas.microsoft.com/office/drawing/2014/main" id="{CBF16D4A-49E5-4B55-8CA2-2657C55FE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1564" y="361227"/>
            <a:ext cx="10465200" cy="648000"/>
          </a:xfrm>
          <a:prstGeom prst="rect">
            <a:avLst/>
          </a:prstGeom>
        </p:spPr>
        <p:txBody>
          <a:bodyPr/>
          <a:lstStyle>
            <a:lvl1pPr algn="r">
              <a:defRPr sz="4000"/>
            </a:lvl1pPr>
          </a:lstStyle>
          <a:p>
            <a:r>
              <a:rPr lang="sv-SE" dirty="0"/>
              <a:t>Rubrik på föredraget</a:t>
            </a:r>
          </a:p>
        </p:txBody>
      </p:sp>
      <p:sp>
        <p:nvSpPr>
          <p:cNvPr id="17" name="Platshållare för text 2">
            <a:extLst>
              <a:ext uri="{FF2B5EF4-FFF2-40B4-BE49-F238E27FC236}">
                <a16:creationId xmlns:a16="http://schemas.microsoft.com/office/drawing/2014/main" id="{D9B40670-ADAE-4DEA-BD82-4D054A7072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8869" y="5654107"/>
            <a:ext cx="7823727" cy="3651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2000" cap="all" baseline="0">
                <a:solidFill>
                  <a:schemeClr val="tx1"/>
                </a:solidFill>
                <a:latin typeface="+mj-lt"/>
              </a:defRPr>
            </a:lvl1pPr>
            <a:lvl2pPr marL="252000" indent="0">
              <a:buNone/>
              <a:defRPr cap="all" baseline="0"/>
            </a:lvl2pPr>
            <a:lvl3pPr marL="504000" indent="0">
              <a:buNone/>
              <a:defRPr cap="all" baseline="0"/>
            </a:lvl3pPr>
            <a:lvl4pPr marL="756000" indent="0">
              <a:buNone/>
              <a:defRPr cap="all" baseline="0"/>
            </a:lvl4pPr>
            <a:lvl5pPr marL="0" indent="0">
              <a:buNone/>
              <a:defRPr cap="all" baseline="0"/>
            </a:lvl5pPr>
          </a:lstStyle>
          <a:p>
            <a:pPr lvl="0"/>
            <a:r>
              <a:rPr lang="sv-SE" dirty="0"/>
              <a:t>Namn på föredragshållare</a:t>
            </a:r>
          </a:p>
        </p:txBody>
      </p:sp>
      <p:sp>
        <p:nvSpPr>
          <p:cNvPr id="18" name="Platshållare för text 2">
            <a:extLst>
              <a:ext uri="{FF2B5EF4-FFF2-40B4-BE49-F238E27FC236}">
                <a16:creationId xmlns:a16="http://schemas.microsoft.com/office/drawing/2014/main" id="{ACC72680-FDE4-4303-9282-6508D34ABD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8868" y="5970673"/>
            <a:ext cx="7823727" cy="3651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2000" cap="all" baseline="0">
                <a:solidFill>
                  <a:schemeClr val="tx1"/>
                </a:solidFill>
                <a:latin typeface="+mj-lt"/>
              </a:defRPr>
            </a:lvl1pPr>
            <a:lvl2pPr marL="252000" indent="0">
              <a:buNone/>
              <a:defRPr cap="all" baseline="0"/>
            </a:lvl2pPr>
            <a:lvl3pPr marL="504000" indent="0">
              <a:buNone/>
              <a:defRPr cap="all" baseline="0"/>
            </a:lvl3pPr>
            <a:lvl4pPr marL="756000" indent="0">
              <a:buNone/>
              <a:defRPr cap="all" baseline="0"/>
            </a:lvl4pPr>
            <a:lvl5pPr marL="0" indent="0">
              <a:buNone/>
              <a:defRPr cap="all" baseline="0"/>
            </a:lvl5pPr>
          </a:lstStyle>
          <a:p>
            <a:pPr lvl="0"/>
            <a:r>
              <a:rPr lang="sv-SE" dirty="0"/>
              <a:t>Titel på föredragshållare</a:t>
            </a:r>
          </a:p>
        </p:txBody>
      </p:sp>
      <p:sp>
        <p:nvSpPr>
          <p:cNvPr id="22" name="Platshållare för text 2">
            <a:extLst>
              <a:ext uri="{FF2B5EF4-FFF2-40B4-BE49-F238E27FC236}">
                <a16:creationId xmlns:a16="http://schemas.microsoft.com/office/drawing/2014/main" id="{586F6F5B-696A-4EC9-8FBC-7C33EF3CCA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11993" y="915000"/>
            <a:ext cx="7823727" cy="3651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2000"/>
              </a:lnSpc>
              <a:buNone/>
              <a:defRPr sz="2000" cap="all" baseline="0">
                <a:solidFill>
                  <a:schemeClr val="tx1"/>
                </a:solidFill>
                <a:latin typeface="+mj-lt"/>
              </a:defRPr>
            </a:lvl1pPr>
            <a:lvl2pPr marL="252000" indent="0">
              <a:buNone/>
              <a:defRPr cap="all" baseline="0"/>
            </a:lvl2pPr>
            <a:lvl3pPr marL="504000" indent="0">
              <a:buNone/>
              <a:defRPr cap="all" baseline="0"/>
            </a:lvl3pPr>
            <a:lvl4pPr marL="756000" indent="0">
              <a:buNone/>
              <a:defRPr cap="all" baseline="0"/>
            </a:lvl4pPr>
            <a:lvl5pPr marL="0" indent="0">
              <a:buNone/>
              <a:defRPr cap="all" baseline="0"/>
            </a:lvl5pPr>
          </a:lstStyle>
          <a:p>
            <a:pPr lvl="0"/>
            <a:r>
              <a:rPr lang="sv-SE" dirty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45868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1-Textsida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tshållare för text 27"/>
          <p:cNvSpPr>
            <a:spLocks noGrp="1"/>
          </p:cNvSpPr>
          <p:nvPr>
            <p:ph type="body" sz="quarter" idx="12" hasCustomPrompt="1"/>
          </p:nvPr>
        </p:nvSpPr>
        <p:spPr>
          <a:xfrm>
            <a:off x="240000" y="72000"/>
            <a:ext cx="11424619" cy="432000"/>
          </a:xfrm>
        </p:spPr>
        <p:txBody>
          <a:bodyPr>
            <a:noAutofit/>
          </a:bodyPr>
          <a:lstStyle>
            <a:lvl1pPr>
              <a:buFontTx/>
              <a:buNone/>
              <a:defRPr sz="1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EVENTUELLT EN ÖVERGRIPANDE RUBRIK</a:t>
            </a:r>
          </a:p>
        </p:txBody>
      </p:sp>
      <p:sp>
        <p:nvSpPr>
          <p:cNvPr id="20" name="Platshållare för text 36"/>
          <p:cNvSpPr>
            <a:spLocks noGrp="1"/>
          </p:cNvSpPr>
          <p:nvPr>
            <p:ph type="body" sz="quarter" idx="10"/>
          </p:nvPr>
        </p:nvSpPr>
        <p:spPr>
          <a:xfrm>
            <a:off x="576000" y="2328800"/>
            <a:ext cx="8616000" cy="412453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2" name="Platshållare för text 2"/>
          <p:cNvSpPr>
            <a:spLocks noGrp="1"/>
          </p:cNvSpPr>
          <p:nvPr>
            <p:ph type="body" idx="15" hasCustomPrompt="1"/>
          </p:nvPr>
        </p:nvSpPr>
        <p:spPr>
          <a:xfrm>
            <a:off x="576000" y="1700808"/>
            <a:ext cx="8615272" cy="36000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500"/>
              </a:lnSpc>
              <a:buNone/>
              <a:defRPr sz="1600" cap="all" baseline="0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23" name="Rubrik 1"/>
          <p:cNvSpPr>
            <a:spLocks noGrp="1"/>
          </p:cNvSpPr>
          <p:nvPr>
            <p:ph type="title" hasCustomPrompt="1"/>
          </p:nvPr>
        </p:nvSpPr>
        <p:spPr>
          <a:xfrm>
            <a:off x="576000" y="1196753"/>
            <a:ext cx="11040000" cy="482587"/>
          </a:xfrm>
        </p:spPr>
        <p:txBody>
          <a:bodyPr bIns="0" anchor="t"/>
          <a:lstStyle>
            <a:lvl1pPr algn="l">
              <a:defRPr sz="2800" b="1" cap="none" baseline="0"/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78974714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vå radig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64000" y="1989120"/>
            <a:ext cx="10465200" cy="383224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2023-05-22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3" hasCustomPrompt="1"/>
          </p:nvPr>
        </p:nvSpPr>
        <p:spPr>
          <a:xfrm>
            <a:off x="864000" y="1332000"/>
            <a:ext cx="10465200" cy="365760"/>
          </a:xfrm>
        </p:spPr>
        <p:txBody>
          <a:bodyPr>
            <a:normAutofit/>
          </a:bodyPr>
          <a:lstStyle>
            <a:lvl1pPr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Eventuellt underrubrik</a:t>
            </a:r>
          </a:p>
        </p:txBody>
      </p:sp>
    </p:spTree>
    <p:extLst>
      <p:ext uri="{BB962C8B-B14F-4D97-AF65-F5344CB8AC3E}">
        <p14:creationId xmlns:p14="http://schemas.microsoft.com/office/powerpoint/2010/main" val="2077410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Enradig rubrik + punktlista el/och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tshållare för innehåll 3"/>
          <p:cNvSpPr>
            <a:spLocks noGrp="1"/>
          </p:cNvSpPr>
          <p:nvPr userDrawn="1">
            <p:ph sz="quarter" idx="10"/>
          </p:nvPr>
        </p:nvSpPr>
        <p:spPr>
          <a:xfrm>
            <a:off x="576000" y="1538712"/>
            <a:ext cx="11040000" cy="477060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datum 27"/>
          <p:cNvSpPr>
            <a:spLocks noGrp="1"/>
          </p:cNvSpPr>
          <p:nvPr userDrawn="1">
            <p:ph type="dt" sz="half" idx="11"/>
          </p:nvPr>
        </p:nvSpPr>
        <p:spPr>
          <a:xfrm>
            <a:off x="2883" y="6579742"/>
            <a:ext cx="1104000" cy="365125"/>
          </a:xfrm>
          <a:prstGeom prst="rect">
            <a:avLst/>
          </a:prstGeom>
        </p:spPr>
        <p:txBody>
          <a:bodyPr/>
          <a:lstStyle/>
          <a:p>
            <a:fld id="{C2DDAC53-97E1-405C-B9EE-A7B662E67995}" type="datetime1">
              <a:rPr lang="sv-SE" smtClean="0"/>
              <a:pPr/>
              <a:t>2023-05-22</a:t>
            </a:fld>
            <a:endParaRPr lang="sv-SE" dirty="0"/>
          </a:p>
        </p:txBody>
      </p:sp>
      <p:sp>
        <p:nvSpPr>
          <p:cNvPr id="30" name="Platshållare för sidfot 29"/>
          <p:cNvSpPr>
            <a:spLocks noGrp="1"/>
          </p:cNvSpPr>
          <p:nvPr userDrawn="1">
            <p:ph type="ftr" sz="quarter" idx="13"/>
          </p:nvPr>
        </p:nvSpPr>
        <p:spPr>
          <a:xfrm>
            <a:off x="1007435" y="657974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31" name="Platshållare för bildnummer 30"/>
          <p:cNvSpPr>
            <a:spLocks noGrp="1"/>
          </p:cNvSpPr>
          <p:nvPr userDrawn="1">
            <p:ph type="sldNum" sz="quarter" idx="14"/>
          </p:nvPr>
        </p:nvSpPr>
        <p:spPr>
          <a:xfrm>
            <a:off x="11664619" y="6579742"/>
            <a:ext cx="527381" cy="365125"/>
          </a:xfrm>
          <a:prstGeom prst="rect">
            <a:avLst/>
          </a:prstGeom>
        </p:spPr>
        <p:txBody>
          <a:bodyPr/>
          <a:lstStyle/>
          <a:p>
            <a:fld id="{1444FA28-21CF-4CB9-B5F5-49BB08F09A2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2" name="Platshållare för text 20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11200" y="178465"/>
            <a:ext cx="6529917" cy="216000"/>
          </a:xfrm>
        </p:spPr>
        <p:txBody>
          <a:bodyPr/>
          <a:lstStyle>
            <a:lvl1pPr>
              <a:buNone/>
              <a:defRPr sz="1300" cap="all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dirty="0"/>
              <a:t>avsnittsrubrik</a:t>
            </a:r>
          </a:p>
        </p:txBody>
      </p:sp>
      <p:grpSp>
        <p:nvGrpSpPr>
          <p:cNvPr id="10" name="Grupp 9"/>
          <p:cNvGrpSpPr/>
          <p:nvPr userDrawn="1"/>
        </p:nvGrpSpPr>
        <p:grpSpPr>
          <a:xfrm>
            <a:off x="10128448" y="1"/>
            <a:ext cx="2063552" cy="1348263"/>
            <a:chOff x="7596336" y="0"/>
            <a:chExt cx="1547664" cy="1348263"/>
          </a:xfrm>
        </p:grpSpPr>
        <p:sp>
          <p:nvSpPr>
            <p:cNvPr id="8" name="Rektangel 7"/>
            <p:cNvSpPr/>
            <p:nvPr userDrawn="1"/>
          </p:nvSpPr>
          <p:spPr>
            <a:xfrm>
              <a:off x="8172400" y="556175"/>
              <a:ext cx="971600" cy="792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00" dirty="0"/>
            </a:p>
          </p:txBody>
        </p:sp>
        <p:sp>
          <p:nvSpPr>
            <p:cNvPr id="9" name="Rektangel 8"/>
            <p:cNvSpPr/>
            <p:nvPr userDrawn="1"/>
          </p:nvSpPr>
          <p:spPr>
            <a:xfrm>
              <a:off x="7596336" y="0"/>
              <a:ext cx="1547664" cy="5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00" dirty="0"/>
            </a:p>
          </p:txBody>
        </p:sp>
      </p:grpSp>
      <p:sp>
        <p:nvSpPr>
          <p:cNvPr id="2" name="Rubrik 1"/>
          <p:cNvSpPr>
            <a:spLocks noGrp="1"/>
          </p:cNvSpPr>
          <p:nvPr userDrawn="1">
            <p:ph type="title"/>
          </p:nvPr>
        </p:nvSpPr>
        <p:spPr>
          <a:xfrm>
            <a:off x="576000" y="836712"/>
            <a:ext cx="10320000" cy="432000"/>
          </a:xfrm>
        </p:spPr>
        <p:txBody>
          <a:bodyPr/>
          <a:lstStyle>
            <a:lvl1pPr>
              <a:defRPr sz="2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934109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på en ra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B03EBA8-6059-4F62-9E6A-E043A4C22E81}"/>
              </a:ext>
            </a:extLst>
          </p:cNvPr>
          <p:cNvSpPr/>
          <p:nvPr userDrawn="1"/>
        </p:nvSpPr>
        <p:spPr>
          <a:xfrm>
            <a:off x="0" y="6532510"/>
            <a:ext cx="12192000" cy="342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63999" y="1569719"/>
            <a:ext cx="10465200" cy="386070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>
                <a:solidFill>
                  <a:srgbClr val="FFFFFF"/>
                </a:solidFill>
              </a:rPr>
              <a:pPr/>
              <a:t>2023-05-22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>
                <a:solidFill>
                  <a:srgbClr val="FFFFFF"/>
                </a:solidFill>
              </a:rPr>
              <a:pPr/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811AC96-E525-4952-B941-2A563D0EC4BB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67" y="5608565"/>
            <a:ext cx="1945377" cy="74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2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på två rader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E110D2F0-B43E-4142-BC5D-C7BF64C502FA}"/>
              </a:ext>
            </a:extLst>
          </p:cNvPr>
          <p:cNvSpPr/>
          <p:nvPr userDrawn="1"/>
        </p:nvSpPr>
        <p:spPr>
          <a:xfrm>
            <a:off x="0" y="6532510"/>
            <a:ext cx="12192000" cy="342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4000" y="720000"/>
            <a:ext cx="10465200" cy="648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64000" y="1825625"/>
            <a:ext cx="10465200" cy="360479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>
                <a:solidFill>
                  <a:srgbClr val="FFFFFF"/>
                </a:solidFill>
              </a:rPr>
              <a:pPr/>
              <a:t>2023-05-22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>
                <a:solidFill>
                  <a:srgbClr val="FFFFFF"/>
                </a:solidFill>
              </a:rPr>
              <a:pPr/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D2C20A57-647D-456F-8477-71F8625AD8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2800" y="1349712"/>
            <a:ext cx="7823727" cy="3651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9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252000" indent="0">
              <a:buNone/>
              <a:defRPr cap="all" baseline="0"/>
            </a:lvl2pPr>
            <a:lvl3pPr marL="504000" indent="0">
              <a:buNone/>
              <a:defRPr cap="all" baseline="0"/>
            </a:lvl3pPr>
            <a:lvl4pPr marL="756000" indent="0">
              <a:buNone/>
              <a:defRPr cap="all" baseline="0"/>
            </a:lvl4pPr>
            <a:lvl5pPr marL="0" indent="0">
              <a:buNone/>
              <a:defRPr cap="all" baseline="0"/>
            </a:lvl5pPr>
          </a:lstStyle>
          <a:p>
            <a:pPr lvl="0"/>
            <a:r>
              <a:rPr lang="sv-SE" dirty="0"/>
              <a:t>Eventuell underrubrik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0006B95-EE20-427C-A5FC-EA2475D14D2B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67" y="5608565"/>
            <a:ext cx="1945377" cy="74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11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56A03B4A-8E21-4A98-9CC6-66CC08E8A529}"/>
              </a:ext>
            </a:extLst>
          </p:cNvPr>
          <p:cNvSpPr/>
          <p:nvPr userDrawn="1"/>
        </p:nvSpPr>
        <p:spPr>
          <a:xfrm>
            <a:off x="0" y="6532510"/>
            <a:ext cx="12192000" cy="342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B414DF4-A62D-458A-9B36-CC8E56678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4000" y="1569600"/>
            <a:ext cx="5157787" cy="3883478"/>
          </a:xfrm>
        </p:spPr>
        <p:txBody>
          <a:bodyPr/>
          <a:lstStyle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1D48170-F1CE-4993-8039-8176FCE72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6000" y="1569600"/>
            <a:ext cx="5183188" cy="3883478"/>
          </a:xfrm>
        </p:spPr>
        <p:txBody>
          <a:bodyPr/>
          <a:lstStyle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29156A2-009D-4B0F-B1CB-EB4488A97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9FE3-3FC4-43F9-880C-8EC10E141AD9}" type="datetimeFigureOut">
              <a:rPr lang="sv-SE" smtClean="0"/>
              <a:t>2023-05-22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C4BB501-AB1A-467C-87EC-BEBC03487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021D97C-26FD-421C-B3B3-83B493DC5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62B7-C97C-425D-AE33-D3BFD9545374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datum 4">
            <a:extLst>
              <a:ext uri="{FF2B5EF4-FFF2-40B4-BE49-F238E27FC236}">
                <a16:creationId xmlns:a16="http://schemas.microsoft.com/office/drawing/2014/main" id="{68E81DA8-D6DC-4BB7-89EE-1A6F635A3E57}"/>
              </a:ext>
            </a:extLst>
          </p:cNvPr>
          <p:cNvSpPr txBox="1">
            <a:spLocks/>
          </p:cNvSpPr>
          <p:nvPr userDrawn="1"/>
        </p:nvSpPr>
        <p:spPr>
          <a:xfrm>
            <a:off x="10780736" y="6532878"/>
            <a:ext cx="7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979412-D361-406D-A194-319B192BD2D7}" type="datetimeFigureOut">
              <a:rPr lang="sv-SE" smtClean="0">
                <a:solidFill>
                  <a:srgbClr val="FFFFFF"/>
                </a:solidFill>
              </a:rPr>
              <a:pPr/>
              <a:t>2023-05-22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12" name="Platshållare för bildnummer 6">
            <a:extLst>
              <a:ext uri="{FF2B5EF4-FFF2-40B4-BE49-F238E27FC236}">
                <a16:creationId xmlns:a16="http://schemas.microsoft.com/office/drawing/2014/main" id="{57A9350D-E7DC-4A38-B92E-3CC3F7A74444}"/>
              </a:ext>
            </a:extLst>
          </p:cNvPr>
          <p:cNvSpPr txBox="1">
            <a:spLocks/>
          </p:cNvSpPr>
          <p:nvPr userDrawn="1"/>
        </p:nvSpPr>
        <p:spPr>
          <a:xfrm>
            <a:off x="11519720" y="6532878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A3E772-BA0E-440B-B6B8-BBE74D104596}" type="slidenum">
              <a:rPr lang="sv-SE" smtClean="0">
                <a:solidFill>
                  <a:srgbClr val="FFFFFF"/>
                </a:solidFill>
              </a:rPr>
              <a:pPr/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6C7C71BA-CCE2-4DB5-94FF-6402754B47F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67" y="5608565"/>
            <a:ext cx="1945377" cy="746172"/>
          </a:xfrm>
          <a:prstGeom prst="rect">
            <a:avLst/>
          </a:prstGeom>
        </p:spPr>
      </p:pic>
      <p:sp>
        <p:nvSpPr>
          <p:cNvPr id="14" name="Rubrik 1">
            <a:extLst>
              <a:ext uri="{FF2B5EF4-FFF2-40B4-BE49-F238E27FC236}">
                <a16:creationId xmlns:a16="http://schemas.microsoft.com/office/drawing/2014/main" id="{682D2F1B-CDDA-4975-8829-6C03E166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720000"/>
            <a:ext cx="10465200" cy="648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780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rubrik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50D6700E-134C-4E1E-BF1E-D53195C40F19}"/>
              </a:ext>
            </a:extLst>
          </p:cNvPr>
          <p:cNvSpPr/>
          <p:nvPr userDrawn="1"/>
        </p:nvSpPr>
        <p:spPr>
          <a:xfrm>
            <a:off x="0" y="6532510"/>
            <a:ext cx="12192000" cy="342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3999" y="720000"/>
            <a:ext cx="4104000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719999"/>
            <a:ext cx="6172200" cy="4710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63999" y="1908000"/>
            <a:ext cx="41040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>
                <a:solidFill>
                  <a:srgbClr val="FFFFFF"/>
                </a:solidFill>
              </a:rPr>
              <a:pPr/>
              <a:t>2023-05-22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>
                <a:solidFill>
                  <a:srgbClr val="FFFFFF"/>
                </a:solidFill>
              </a:rPr>
              <a:pPr/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4FEB6FC-1749-4B65-AABC-AF41B910DD2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67" y="5608565"/>
            <a:ext cx="1945377" cy="74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86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utan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63999" y="1569719"/>
            <a:ext cx="10465200" cy="386070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>
                <a:solidFill>
                  <a:srgbClr val="FFFFFF"/>
                </a:solidFill>
              </a:rPr>
              <a:pPr/>
              <a:t>2023-05-22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>
                <a:solidFill>
                  <a:srgbClr val="FFFFFF"/>
                </a:solidFill>
              </a:rPr>
              <a:pPr/>
              <a:t>‹#›</a:t>
            </a:fld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2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450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lutande sida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BE63988D-B4A9-44A6-989A-DB725B63FA93}"/>
              </a:ext>
            </a:extLst>
          </p:cNvPr>
          <p:cNvSpPr/>
          <p:nvPr userDrawn="1"/>
        </p:nvSpPr>
        <p:spPr>
          <a:xfrm>
            <a:off x="0" y="0"/>
            <a:ext cx="12192000" cy="5357191"/>
          </a:xfrm>
          <a:prstGeom prst="rect">
            <a:avLst/>
          </a:prstGeom>
          <a:gradFill flip="none" rotWithShape="1">
            <a:gsLst>
              <a:gs pos="100000">
                <a:schemeClr val="accent5"/>
              </a:gs>
              <a:gs pos="37000">
                <a:schemeClr val="accent1"/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5" name="Platshållare för rubrik 1">
            <a:extLst>
              <a:ext uri="{FF2B5EF4-FFF2-40B4-BE49-F238E27FC236}">
                <a16:creationId xmlns:a16="http://schemas.microsoft.com/office/drawing/2014/main" id="{5F48E044-19D2-4746-A4C6-A0FFD4A78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0000" y="991517"/>
            <a:ext cx="9673200" cy="36686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 sz="1800"/>
            </a:lvl1pPr>
          </a:lstStyle>
          <a:p>
            <a:r>
              <a:rPr lang="sv-SE" dirty="0"/>
              <a:t>Skriv in </a:t>
            </a:r>
            <a:r>
              <a:rPr lang="sv-SE" dirty="0" err="1"/>
              <a:t>ev</a:t>
            </a:r>
            <a:r>
              <a:rPr lang="sv-SE" dirty="0"/>
              <a:t> hänvisningar för mer information </a:t>
            </a:r>
            <a:br>
              <a:rPr lang="sv-SE" dirty="0"/>
            </a:br>
            <a:r>
              <a:rPr lang="sv-SE" dirty="0"/>
              <a:t>eller tacka för uppmärksamheten av ditt föredrag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88F1AB0-3669-4A5F-81A9-C9831CC2FF38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311" y="5608565"/>
            <a:ext cx="1945377" cy="746172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4011B16-6046-4ADB-80C0-47BA9E7C7606}"/>
              </a:ext>
            </a:extLst>
          </p:cNvPr>
          <p:cNvSpPr/>
          <p:nvPr userDrawn="1"/>
        </p:nvSpPr>
        <p:spPr>
          <a:xfrm>
            <a:off x="0" y="6532510"/>
            <a:ext cx="12192000" cy="342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80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 och bildsida med löptext eller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tshållare för text 36"/>
          <p:cNvSpPr>
            <a:spLocks noGrp="1"/>
          </p:cNvSpPr>
          <p:nvPr>
            <p:ph type="body" sz="quarter" idx="10"/>
          </p:nvPr>
        </p:nvSpPr>
        <p:spPr>
          <a:xfrm>
            <a:off x="576000" y="1988841"/>
            <a:ext cx="5851200" cy="449835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1"/>
          </p:nvPr>
        </p:nvSpPr>
        <p:spPr>
          <a:xfrm>
            <a:off x="6720000" y="936000"/>
            <a:ext cx="4896000" cy="457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1" name="Platshållare för text 27"/>
          <p:cNvSpPr>
            <a:spLocks noGrp="1"/>
          </p:cNvSpPr>
          <p:nvPr>
            <p:ph type="body" sz="quarter" idx="13" hasCustomPrompt="1"/>
          </p:nvPr>
        </p:nvSpPr>
        <p:spPr>
          <a:xfrm>
            <a:off x="240000" y="72000"/>
            <a:ext cx="11424619" cy="432000"/>
          </a:xfrm>
        </p:spPr>
        <p:txBody>
          <a:bodyPr>
            <a:noAutofit/>
          </a:bodyPr>
          <a:lstStyle>
            <a:lvl1pPr>
              <a:buFontTx/>
              <a:buNone/>
              <a:defRPr sz="1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EVENTUELLT EN ÖVERGRIPANDE RUBRIK</a:t>
            </a:r>
          </a:p>
        </p:txBody>
      </p:sp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576000" y="908721"/>
            <a:ext cx="5851200" cy="482587"/>
          </a:xfrm>
        </p:spPr>
        <p:txBody>
          <a:bodyPr bIns="0" anchor="t"/>
          <a:lstStyle>
            <a:lvl1pPr algn="l">
              <a:defRPr sz="2800" b="1" cap="none" baseline="0"/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25964723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64000" y="720000"/>
            <a:ext cx="10465200" cy="64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63999" y="1569719"/>
            <a:ext cx="10465200" cy="4251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780736" y="6532878"/>
            <a:ext cx="7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algn="ctr"/>
            <a:fld id="{93979412-D361-406D-A194-319B192BD2D7}" type="datetimeFigureOut">
              <a:rPr lang="sv-SE" smtClean="0">
                <a:solidFill>
                  <a:srgbClr val="FFFFFF"/>
                </a:solidFill>
              </a:rPr>
              <a:pPr algn="ctr"/>
              <a:t>2023-05-22</a:t>
            </a:fld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653823" y="65328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519720" y="6532878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44A3E772-BA0E-440B-B6B8-BBE74D104596}" type="slidenum">
              <a:rPr lang="sv-SE" smtClean="0">
                <a:solidFill>
                  <a:srgbClr val="FFFFFF"/>
                </a:solidFill>
              </a:rPr>
              <a:pPr/>
              <a:t>‹#›</a:t>
            </a:fld>
            <a:endParaRPr 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2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738" r:id="rId2"/>
    <p:sldLayoutId id="2147483737" r:id="rId3"/>
    <p:sldLayoutId id="2147483850" r:id="rId4"/>
    <p:sldLayoutId id="2147483774" r:id="rId5"/>
    <p:sldLayoutId id="2147483778" r:id="rId6"/>
    <p:sldLayoutId id="2147483846" r:id="rId7"/>
    <p:sldLayoutId id="2147483851" r:id="rId8"/>
    <p:sldLayoutId id="2147483853" r:id="rId9"/>
    <p:sldLayoutId id="2147483854" r:id="rId10"/>
    <p:sldLayoutId id="2147483855" r:id="rId11"/>
    <p:sldLayoutId id="214748385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tx1">
            <a:lumMod val="75000"/>
            <a:lumOff val="25000"/>
          </a:schemeClr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tx1">
            <a:lumMod val="75000"/>
            <a:lumOff val="25000"/>
          </a:schemeClr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52000" indent="-252000" algn="l" defTabSz="914400" rtl="0" eaLnBrk="1" latinLnBrk="0" hangingPunct="1">
        <a:lnSpc>
          <a:spcPct val="110000"/>
        </a:lnSpc>
        <a:spcBef>
          <a:spcPts val="6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B5F0A1-3CC4-4CA4-B5B0-547DC0E1B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Diabetes fortbildning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37D97F-0DCC-470D-9794-EF96FD4564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Håkan Fureman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2C37B77-D4D1-4C22-AD32-315DDEBECB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Regionöverläkare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2563A8C-2329-4B27-8241-085E67B219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Läkemedelstämma  </a:t>
            </a:r>
            <a:r>
              <a:rPr lang="sv-SE" dirty="0"/>
              <a:t>23,24 maj 2023</a:t>
            </a:r>
          </a:p>
        </p:txBody>
      </p:sp>
    </p:spTree>
    <p:extLst>
      <p:ext uri="{BB962C8B-B14F-4D97-AF65-F5344CB8AC3E}">
        <p14:creationId xmlns:p14="http://schemas.microsoft.com/office/powerpoint/2010/main" val="3900647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Symtom vid insulinbrist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b="1" dirty="0"/>
              <a:t>Symtom av högt blodsocker</a:t>
            </a:r>
          </a:p>
          <a:p>
            <a:pPr>
              <a:buFontTx/>
              <a:buChar char="-"/>
            </a:pPr>
            <a:r>
              <a:rPr lang="sv-SE" dirty="0"/>
              <a:t>Stora urinmängder</a:t>
            </a:r>
          </a:p>
          <a:p>
            <a:pPr>
              <a:buFontTx/>
              <a:buChar char="-"/>
            </a:pPr>
            <a:r>
              <a:rPr lang="sv-SE" dirty="0"/>
              <a:t>Törst</a:t>
            </a:r>
          </a:p>
          <a:p>
            <a:pPr>
              <a:buFontTx/>
              <a:buChar char="-"/>
            </a:pPr>
            <a:r>
              <a:rPr lang="sv-SE" dirty="0"/>
              <a:t>Energilöshet, matthet</a:t>
            </a:r>
          </a:p>
          <a:p>
            <a:pPr>
              <a:buFontTx/>
              <a:buChar char="-"/>
            </a:pPr>
            <a:endParaRPr lang="sv-SE" dirty="0"/>
          </a:p>
          <a:p>
            <a:r>
              <a:rPr lang="sv-SE" b="1" dirty="0"/>
              <a:t>Symtom av </a:t>
            </a:r>
            <a:r>
              <a:rPr lang="sv-SE" b="1" dirty="0" err="1"/>
              <a:t>ketonkroppar</a:t>
            </a:r>
            <a:endParaRPr lang="sv-SE" dirty="0"/>
          </a:p>
          <a:p>
            <a:pPr>
              <a:buFontTx/>
              <a:buChar char="-"/>
            </a:pPr>
            <a:r>
              <a:rPr lang="sv-SE" dirty="0"/>
              <a:t>Illamående, kräkning,</a:t>
            </a:r>
          </a:p>
          <a:p>
            <a:pPr>
              <a:buFontTx/>
              <a:buChar char="-"/>
            </a:pPr>
            <a:r>
              <a:rPr lang="sv-SE" dirty="0"/>
              <a:t>Magsmärta</a:t>
            </a:r>
          </a:p>
          <a:p>
            <a:pPr>
              <a:buFontTx/>
              <a:buChar char="-"/>
            </a:pPr>
            <a:r>
              <a:rPr lang="sv-SE" dirty="0"/>
              <a:t>Tungandning, acetondoft, trötthet.</a:t>
            </a:r>
          </a:p>
          <a:p>
            <a:pPr>
              <a:buFontTx/>
              <a:buChar char="-"/>
            </a:pPr>
            <a:r>
              <a:rPr lang="sv-SE" dirty="0"/>
              <a:t>Viktnedgång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INSULINBEHOV</a:t>
            </a:r>
            <a:r>
              <a:rPr lang="sv-SE" b="0" dirty="0"/>
              <a:t> </a:t>
            </a:r>
            <a:endParaRPr lang="sv-SE" sz="1800" dirty="0"/>
          </a:p>
        </p:txBody>
      </p:sp>
      <p:sp>
        <p:nvSpPr>
          <p:cNvPr id="3" name="Platshållare för text 2"/>
          <p:cNvSpPr>
            <a:spLocks noGrp="1"/>
          </p:cNvSpPr>
          <p:nvPr>
            <p:ph idx="1"/>
          </p:nvPr>
        </p:nvSpPr>
        <p:spPr>
          <a:xfrm>
            <a:off x="2244000" y="1916833"/>
            <a:ext cx="8424000" cy="4525963"/>
          </a:xfrm>
        </p:spPr>
        <p:txBody>
          <a:bodyPr/>
          <a:lstStyle/>
          <a:p>
            <a:pPr>
              <a:buNone/>
            </a:pPr>
            <a:endParaRPr lang="sv-SE" dirty="0">
              <a:solidFill>
                <a:srgbClr val="981E32"/>
              </a:solidFill>
            </a:endParaRPr>
          </a:p>
          <a:p>
            <a:r>
              <a:rPr lang="sv-SE" dirty="0">
                <a:solidFill>
                  <a:srgbClr val="981E32"/>
                </a:solidFill>
              </a:rPr>
              <a:t>Vuxna oftast 0,5-0,8 E/ kg kroppsvikt och dygn.</a:t>
            </a:r>
          </a:p>
          <a:p>
            <a:endParaRPr lang="sv-SE" dirty="0">
              <a:solidFill>
                <a:srgbClr val="981E32"/>
              </a:solidFill>
            </a:endParaRPr>
          </a:p>
          <a:p>
            <a:r>
              <a:rPr lang="sv-SE" dirty="0">
                <a:solidFill>
                  <a:srgbClr val="981E32"/>
                </a:solidFill>
              </a:rPr>
              <a:t> ca 40 % av dygnsdosen insulin i basaldos.</a:t>
            </a:r>
          </a:p>
          <a:p>
            <a:pPr>
              <a:buNone/>
            </a:pPr>
            <a:endParaRPr lang="sv-SE" dirty="0">
              <a:solidFill>
                <a:srgbClr val="981E32"/>
              </a:solidFill>
            </a:endParaRPr>
          </a:p>
          <a:p>
            <a:r>
              <a:rPr lang="sv-SE" dirty="0">
                <a:solidFill>
                  <a:srgbClr val="981E32"/>
                </a:solidFill>
              </a:rPr>
              <a:t>Måltidsdos vid  måltid anpassad efter kolhydrat mängd, blodsockernivå och planerad aktivitet.</a:t>
            </a:r>
          </a:p>
          <a:p>
            <a:pPr>
              <a:buNone/>
            </a:pPr>
            <a:endParaRPr lang="sv-SE" dirty="0">
              <a:solidFill>
                <a:srgbClr val="981E32"/>
              </a:solidFill>
            </a:endParaRPr>
          </a:p>
          <a:p>
            <a:pPr>
              <a:buNone/>
            </a:pPr>
            <a:endParaRPr lang="sv-SE" dirty="0">
              <a:solidFill>
                <a:srgbClr val="981E3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1919536" y="1340768"/>
            <a:ext cx="6768752" cy="4968552"/>
          </a:xfrm>
        </p:spPr>
        <p:txBody>
          <a:bodyPr/>
          <a:lstStyle/>
          <a:p>
            <a:pPr>
              <a:buNone/>
            </a:pPr>
            <a:r>
              <a:rPr lang="sv-SE" sz="1600" b="1" dirty="0">
                <a:solidFill>
                  <a:srgbClr val="981E32"/>
                </a:solidFill>
              </a:rPr>
              <a:t>Måltidsinsulin (direktverkande)</a:t>
            </a:r>
          </a:p>
          <a:p>
            <a:pPr indent="0">
              <a:buNone/>
            </a:pPr>
            <a:r>
              <a:rPr lang="sv-SE" sz="1600" b="1" dirty="0" err="1"/>
              <a:t>Lispro</a:t>
            </a:r>
            <a:r>
              <a:rPr lang="sv-SE" sz="1600" b="1" dirty="0"/>
              <a:t>, </a:t>
            </a:r>
            <a:r>
              <a:rPr lang="sv-SE" sz="1600" b="1" dirty="0" err="1"/>
              <a:t>NovoRapid</a:t>
            </a:r>
            <a:r>
              <a:rPr lang="sv-SE" sz="1600" b="1" dirty="0"/>
              <a:t>, </a:t>
            </a:r>
            <a:r>
              <a:rPr lang="sv-SE" sz="1600" b="1" dirty="0" err="1"/>
              <a:t>Humalog</a:t>
            </a:r>
            <a:r>
              <a:rPr lang="sv-SE" sz="1600" dirty="0"/>
              <a:t>, </a:t>
            </a:r>
            <a:r>
              <a:rPr lang="sv-SE" sz="1600" b="1" dirty="0" err="1"/>
              <a:t>Apidra</a:t>
            </a:r>
            <a:r>
              <a:rPr lang="sv-SE" sz="1600" b="1" dirty="0"/>
              <a:t>,</a:t>
            </a:r>
          </a:p>
          <a:p>
            <a:pPr indent="0">
              <a:buNone/>
            </a:pPr>
            <a:r>
              <a:rPr lang="sv-SE" sz="1600" b="1" dirty="0" err="1"/>
              <a:t>Fiasp</a:t>
            </a:r>
            <a:r>
              <a:rPr lang="sv-SE" sz="1600" b="1" dirty="0"/>
              <a:t>.</a:t>
            </a:r>
            <a:endParaRPr lang="sv-SE" sz="1600" dirty="0"/>
          </a:p>
          <a:p>
            <a:pPr>
              <a:buNone/>
            </a:pPr>
            <a:endParaRPr lang="sv-SE" sz="1600" dirty="0"/>
          </a:p>
          <a:p>
            <a:pPr>
              <a:buNone/>
            </a:pPr>
            <a:r>
              <a:rPr lang="sv-SE" sz="1600" b="1" dirty="0">
                <a:solidFill>
                  <a:srgbClr val="981E32"/>
                </a:solidFill>
              </a:rPr>
              <a:t>Basinsulin (långverkande)</a:t>
            </a:r>
          </a:p>
          <a:p>
            <a:pPr>
              <a:buNone/>
            </a:pPr>
            <a:r>
              <a:rPr lang="sv-SE" sz="1600" b="1" dirty="0">
                <a:solidFill>
                  <a:srgbClr val="981E32"/>
                </a:solidFill>
              </a:rPr>
              <a:t> </a:t>
            </a:r>
            <a:r>
              <a:rPr lang="sv-SE" sz="1600" b="1" dirty="0"/>
              <a:t>-</a:t>
            </a:r>
            <a:r>
              <a:rPr lang="sv-SE" sz="1600" b="1" dirty="0">
                <a:solidFill>
                  <a:srgbClr val="981E32"/>
                </a:solidFill>
              </a:rPr>
              <a:t> </a:t>
            </a:r>
            <a:r>
              <a:rPr lang="sv-SE" sz="1600" b="1" dirty="0" err="1"/>
              <a:t>Abasaglar</a:t>
            </a:r>
            <a:r>
              <a:rPr lang="sv-SE" sz="1600" b="1" dirty="0"/>
              <a:t>, </a:t>
            </a:r>
            <a:r>
              <a:rPr lang="sv-SE" sz="1600" b="1" dirty="0" err="1"/>
              <a:t>Lantus</a:t>
            </a:r>
            <a:r>
              <a:rPr lang="sv-SE" sz="1600" dirty="0"/>
              <a:t> </a:t>
            </a:r>
          </a:p>
          <a:p>
            <a:pPr>
              <a:buNone/>
            </a:pPr>
            <a:r>
              <a:rPr lang="sv-SE" sz="1600" dirty="0"/>
              <a:t>   Doseras 1-2 ggr per dag  </a:t>
            </a:r>
          </a:p>
          <a:p>
            <a:pPr>
              <a:buNone/>
            </a:pPr>
            <a:r>
              <a:rPr lang="sv-SE" sz="1600" dirty="0"/>
              <a:t>- NPH insulin (medellångverkande) vid DM 2 ( </a:t>
            </a:r>
            <a:r>
              <a:rPr lang="sv-SE" sz="1600" dirty="0" err="1"/>
              <a:t>insulatard</a:t>
            </a:r>
            <a:r>
              <a:rPr lang="sv-SE" sz="1600" dirty="0"/>
              <a:t>, </a:t>
            </a:r>
            <a:r>
              <a:rPr lang="sv-SE" sz="1600" dirty="0" err="1"/>
              <a:t>insuman</a:t>
            </a:r>
            <a:r>
              <a:rPr lang="sv-SE" sz="1600" dirty="0"/>
              <a:t> basal, </a:t>
            </a:r>
            <a:r>
              <a:rPr lang="sv-SE" sz="1600" dirty="0" err="1"/>
              <a:t>humulin</a:t>
            </a:r>
            <a:r>
              <a:rPr lang="sv-SE" sz="1600" dirty="0"/>
              <a:t> NPH)</a:t>
            </a:r>
          </a:p>
          <a:p>
            <a:pPr>
              <a:buNone/>
            </a:pPr>
            <a:endParaRPr lang="sv-SE" sz="1600" dirty="0"/>
          </a:p>
          <a:p>
            <a:pPr>
              <a:buNone/>
            </a:pPr>
            <a:r>
              <a:rPr lang="sv-SE" sz="1600" dirty="0"/>
              <a:t> - </a:t>
            </a:r>
            <a:r>
              <a:rPr lang="sv-SE" sz="1600" b="1" dirty="0" err="1"/>
              <a:t>Toujeo</a:t>
            </a:r>
            <a:r>
              <a:rPr lang="sv-SE" sz="1600" b="1" dirty="0"/>
              <a:t> </a:t>
            </a:r>
            <a:r>
              <a:rPr lang="sv-SE" sz="1600" dirty="0"/>
              <a:t>( insulin </a:t>
            </a:r>
            <a:r>
              <a:rPr lang="sv-SE" sz="1600" dirty="0" err="1"/>
              <a:t>glargin</a:t>
            </a:r>
            <a:r>
              <a:rPr lang="sv-SE" sz="1600" dirty="0"/>
              <a:t> 300 E/ml)</a:t>
            </a:r>
          </a:p>
          <a:p>
            <a:pPr>
              <a:buNone/>
            </a:pPr>
            <a:r>
              <a:rPr lang="sv-SE" sz="1600" dirty="0"/>
              <a:t>   Doseras 1 </a:t>
            </a:r>
            <a:r>
              <a:rPr lang="sv-SE" sz="1600" dirty="0" err="1"/>
              <a:t>ggn</a:t>
            </a:r>
            <a:r>
              <a:rPr lang="sv-SE" sz="1600" dirty="0"/>
              <a:t>/dag</a:t>
            </a:r>
          </a:p>
          <a:p>
            <a:pPr>
              <a:buNone/>
            </a:pPr>
            <a:endParaRPr lang="sv-SE" sz="1600" dirty="0"/>
          </a:p>
          <a:p>
            <a:pPr>
              <a:buNone/>
            </a:pPr>
            <a:r>
              <a:rPr lang="sv-SE" sz="1600" dirty="0"/>
              <a:t>  -</a:t>
            </a:r>
            <a:r>
              <a:rPr lang="sv-SE" sz="1600" b="1" dirty="0" err="1"/>
              <a:t>Tresiba</a:t>
            </a:r>
            <a:r>
              <a:rPr lang="sv-SE" sz="1600" b="1" dirty="0"/>
              <a:t> : </a:t>
            </a:r>
            <a:r>
              <a:rPr lang="sv-SE" sz="1600" b="1" dirty="0">
                <a:solidFill>
                  <a:srgbClr val="C00000"/>
                </a:solidFill>
              </a:rPr>
              <a:t>ultralångverkande</a:t>
            </a:r>
          </a:p>
          <a:p>
            <a:pPr>
              <a:buNone/>
            </a:pPr>
            <a:r>
              <a:rPr lang="sv-SE" sz="1600" dirty="0"/>
              <a:t>   Doseras 1 </a:t>
            </a:r>
            <a:r>
              <a:rPr lang="sv-SE" sz="1600" dirty="0" err="1"/>
              <a:t>ggn</a:t>
            </a:r>
            <a:r>
              <a:rPr lang="sv-SE" sz="1600" dirty="0"/>
              <a:t>/dag.</a:t>
            </a:r>
          </a:p>
          <a:p>
            <a:pPr>
              <a:buNone/>
            </a:pPr>
            <a:r>
              <a:rPr lang="sv-SE" dirty="0"/>
              <a:t>  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1919536" y="692697"/>
            <a:ext cx="8280000" cy="482587"/>
          </a:xfrm>
        </p:spPr>
        <p:txBody>
          <a:bodyPr/>
          <a:lstStyle/>
          <a:p>
            <a:r>
              <a:rPr lang="sv-SE" dirty="0"/>
              <a:t>INSULINSORTER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D52332-24CF-40E0-9627-6B492A8A8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Insulin effektprofiler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6125A8C-692B-4568-AADB-01C4C1437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Ur diabeteshandboken.se</a:t>
            </a:r>
          </a:p>
        </p:txBody>
      </p:sp>
      <p:pic>
        <p:nvPicPr>
          <p:cNvPr id="1026" name="Picture 2" descr=" ">
            <a:extLst>
              <a:ext uri="{FF2B5EF4-FFF2-40B4-BE49-F238E27FC236}">
                <a16:creationId xmlns:a16="http://schemas.microsoft.com/office/drawing/2014/main" id="{6841CD6C-A026-7778-3310-8F0B77984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696" y="233898"/>
            <a:ext cx="3945769" cy="614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87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A13A8A-9F7C-C548-E320-B10BFF282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Hantering och förvaring ( Diabeteshandboken.se)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CB62F52-BF7A-E1D8-8FB6-DA9D82C33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082" y="1665961"/>
            <a:ext cx="9632515" cy="4860099"/>
          </a:xfrm>
        </p:spPr>
        <p:txBody>
          <a:bodyPr>
            <a:normAutofit fontScale="77500" lnSpcReduction="20000"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Insulin som injiceras skall ha rumstemperatur och förvaras i rumstemperatur. Används inom 4 veckor. Överblivet insulin kasseras.</a:t>
            </a:r>
          </a:p>
          <a:p>
            <a:pPr marL="0" indent="0" algn="l" fontAlgn="base">
              <a:buNone/>
            </a:pPr>
            <a:endParaRPr lang="sv-SE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Insulinsprutor som ej används skall förvaras i kyl- eller svalskåp (+ 2-8 grader).</a:t>
            </a:r>
          </a:p>
          <a:p>
            <a:pPr marL="0" indent="0" algn="l" fontAlgn="base">
              <a:buNone/>
            </a:pPr>
            <a:endParaRPr lang="sv-SE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Insulin får absolut inte frysa (mister omedelbart all sin effekt).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sv-SE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Insulin skall aktas för direkt solljus och temperaturer över 30 grader C (tappar successivt effekt).</a:t>
            </a:r>
          </a:p>
          <a:p>
            <a:pPr marL="0" indent="0" algn="l" fontAlgn="base">
              <a:buNone/>
            </a:pPr>
            <a:endParaRPr lang="sv-SE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Blandinsulin (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Novomix</a:t>
            </a:r>
            <a:r>
              <a:rPr lang="sv-S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och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Humalog</a:t>
            </a:r>
            <a:r>
              <a:rPr lang="sv-S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Mix) medellångverkande insulin av NPH-typ (Human NPH,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Insuman</a:t>
            </a:r>
            <a:r>
              <a:rPr lang="sv-S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Basal,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Insulatard</a:t>
            </a:r>
            <a:r>
              <a:rPr lang="sv-S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behöver blandas för att korrekt dos ska ges. Blanda insulinet genom att först rulla det mellan handflatorna i 5-10 sekunder, sedan vända pennan/ flaskan 10 gånger. Om man skakar pennan/ flaskan kan luftbubblor formas som påverkar doseringen. Kontrollera att insulinet har jämn vit färg innan injicering.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525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7BE3D1-FF40-2C41-1B0A-C8E5E499A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Plats för insulininjektion ( Diabeteshandboken.se)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9F446EAE-27B0-5355-0C0F-23461FE572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4712" y="1903956"/>
            <a:ext cx="8494419" cy="2468019"/>
          </a:xfrm>
        </p:spPr>
      </p:pic>
    </p:spTree>
    <p:extLst>
      <p:ext uri="{BB962C8B-B14F-4D97-AF65-F5344CB8AC3E}">
        <p14:creationId xmlns:p14="http://schemas.microsoft.com/office/powerpoint/2010/main" val="2312495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E67A41-8941-723B-06F1-C71788F7E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999" y="250521"/>
            <a:ext cx="10465201" cy="1117479"/>
          </a:xfrm>
        </p:spPr>
        <p:txBody>
          <a:bodyPr/>
          <a:lstStyle/>
          <a:p>
            <a:r>
              <a:rPr lang="sv-SE" dirty="0"/>
              <a:t>Injektionstekning ( Diabeteshandboken.se)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7F62ECF-855D-0A7C-0C8F-DC0216CBB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54" y="1208762"/>
            <a:ext cx="10465201" cy="5398717"/>
          </a:xfrm>
        </p:spPr>
        <p:txBody>
          <a:bodyPr>
            <a:normAutofit fontScale="70000" lnSpcReduction="20000"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Spruta ut 1-2 E för att kolla att kanylen fungerar och för att tömma den på luft.</a:t>
            </a:r>
          </a:p>
          <a:p>
            <a:pPr marL="0" indent="0" algn="l" fontAlgn="base">
              <a:buNone/>
            </a:pPr>
            <a:endParaRPr lang="sv-SE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Lyft gärna upp ett hudveck med 2-3 fingrar om magert underhudsfett och håll kvar under hela injektionen.</a:t>
            </a:r>
          </a:p>
          <a:p>
            <a:pPr marL="0" indent="0" algn="l" fontAlgn="base">
              <a:buNone/>
            </a:pPr>
            <a:endParaRPr lang="sv-SE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Stick in kanylen rakt in i huden och injicera.</a:t>
            </a:r>
          </a:p>
          <a:p>
            <a:pPr marL="0" indent="0" algn="l" fontAlgn="base">
              <a:buNone/>
            </a:pPr>
            <a:endParaRPr lang="sv-SE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Om kanyl längre än 5 mm ska kanylen stickas in i 45 graders vinkel och hudveck alltid lyftas</a:t>
            </a:r>
          </a:p>
          <a:p>
            <a:pPr marL="0" indent="0" algn="l" fontAlgn="base">
              <a:buNone/>
            </a:pPr>
            <a:endParaRPr lang="sv-SE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Vänta 10 sek innan kanylen dras ut.</a:t>
            </a:r>
          </a:p>
          <a:p>
            <a:pPr marL="0" indent="0" algn="l" fontAlgn="base">
              <a:buNone/>
            </a:pPr>
            <a:endParaRPr lang="sv-SE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Flytta injektionsstället minst en centimeter från gång till gång för att undvika </a:t>
            </a:r>
            <a:r>
              <a:rPr lang="sv-S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lipohypertrofier</a:t>
            </a:r>
            <a:r>
              <a:rPr lang="sv-S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(fettkuddar).</a:t>
            </a:r>
          </a:p>
          <a:p>
            <a:pPr marL="0" indent="0" algn="l" fontAlgn="base">
              <a:buNone/>
            </a:pPr>
            <a:endParaRPr lang="sv-SE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Injicera aldrig genom kläderna! Delvis har man svårare att se var injektionen hamnar, delvis kan kanylen skadas.</a:t>
            </a:r>
          </a:p>
          <a:p>
            <a:pPr marL="0" indent="0" algn="l" fontAlgn="base">
              <a:buNone/>
            </a:pPr>
            <a:endParaRPr lang="sv-SE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Låt inte kanylen sitta kvar mellan injektionerna då luft eller andra föroreningar kan komma in i ampullen och/ eller insulin kan läcka ut. Detta kan påverka doseringen så att rätt dos inte ges vid efterföljande injektioner.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8657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E5D078-0A36-5E2E-B7A8-09E25EC1E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Blodsockermål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F87F95F-30BF-E9A5-00EC-3F83BEFED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602ACA7-0FF5-ED77-8988-7A0D0FB576A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3025FB5C-91C4-9FCC-282E-2C33A2C796B2}"/>
              </a:ext>
            </a:extLst>
          </p:cNvPr>
          <p:cNvSpPr txBox="1"/>
          <p:nvPr/>
        </p:nvSpPr>
        <p:spPr>
          <a:xfrm>
            <a:off x="998290" y="2088857"/>
            <a:ext cx="814361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Fastande 4-6 </a:t>
            </a:r>
            <a:r>
              <a:rPr lang="sv-SE" dirty="0" err="1"/>
              <a:t>mmol</a:t>
            </a:r>
            <a:r>
              <a:rPr lang="sv-SE" dirty="0"/>
              <a:t>/l.</a:t>
            </a:r>
          </a:p>
          <a:p>
            <a:r>
              <a:rPr lang="sv-SE" dirty="0"/>
              <a:t>2 timmar efter måltid &lt; 8-10 </a:t>
            </a:r>
            <a:r>
              <a:rPr lang="sv-SE" dirty="0" err="1"/>
              <a:t>mmol</a:t>
            </a:r>
            <a:r>
              <a:rPr lang="sv-SE" dirty="0"/>
              <a:t>/l</a:t>
            </a:r>
          </a:p>
          <a:p>
            <a:r>
              <a:rPr lang="sv-SE" dirty="0"/>
              <a:t>Rimliga blodsocker mål inneliggande vård : 6-12 </a:t>
            </a:r>
            <a:r>
              <a:rPr lang="sv-SE" dirty="0" err="1"/>
              <a:t>mmol</a:t>
            </a:r>
            <a:r>
              <a:rPr lang="sv-SE" dirty="0"/>
              <a:t>/l.</a:t>
            </a:r>
          </a:p>
          <a:p>
            <a:endParaRPr lang="sv-SE" dirty="0"/>
          </a:p>
          <a:p>
            <a:r>
              <a:rPr lang="sv-SE" dirty="0"/>
              <a:t>HbA1c : speglar medelblodsocker de senaste 2-3 månaderna.</a:t>
            </a:r>
          </a:p>
          <a:p>
            <a:endParaRPr lang="sv-SE" dirty="0"/>
          </a:p>
          <a:p>
            <a:r>
              <a:rPr lang="sv-SE" dirty="0"/>
              <a:t>Mät alltid HbA1c inför planerad kirurgi och under akuta vårdtillfällen.</a:t>
            </a:r>
          </a:p>
          <a:p>
            <a:endParaRPr lang="sv-SE" dirty="0"/>
          </a:p>
          <a:p>
            <a:r>
              <a:rPr lang="sv-SE" dirty="0"/>
              <a:t>HbA1c mål individuellt. Om möjligt HbA1c mål &lt;52 </a:t>
            </a:r>
            <a:r>
              <a:rPr lang="sv-SE" dirty="0" err="1"/>
              <a:t>mmol</a:t>
            </a:r>
            <a:r>
              <a:rPr lang="sv-SE" dirty="0"/>
              <a:t>/mol.</a:t>
            </a:r>
          </a:p>
          <a:p>
            <a:r>
              <a:rPr lang="sv-SE" dirty="0"/>
              <a:t>De flesta kan ha ett HbA1c mål &lt;60</a:t>
            </a:r>
            <a:r>
              <a:rPr lang="sv-SE" b="1" dirty="0"/>
              <a:t>.  ” Noll vision” för HbA1c &gt; 70</a:t>
            </a:r>
          </a:p>
        </p:txBody>
      </p:sp>
    </p:spTree>
    <p:extLst>
      <p:ext uri="{BB962C8B-B14F-4D97-AF65-F5344CB8AC3E}">
        <p14:creationId xmlns:p14="http://schemas.microsoft.com/office/powerpoint/2010/main" val="2676846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96D7DB-C5A5-46C4-BA30-EC84655B0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Kontinuerlig glukosmätning-</a:t>
            </a:r>
            <a:r>
              <a:rPr lang="sv-SE" dirty="0" err="1"/>
              <a:t>isCGM</a:t>
            </a:r>
            <a:r>
              <a:rPr lang="sv-SE" dirty="0"/>
              <a:t>, real </a:t>
            </a:r>
            <a:r>
              <a:rPr lang="sv-SE" dirty="0" err="1"/>
              <a:t>time</a:t>
            </a:r>
            <a:r>
              <a:rPr lang="sv-SE" dirty="0"/>
              <a:t> GMM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6EDDBAB-EC23-095E-1DB0-BBC534521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" y="1989120"/>
            <a:ext cx="9343690" cy="3832243"/>
          </a:xfrm>
        </p:spPr>
        <p:txBody>
          <a:bodyPr>
            <a:normAutofit fontScale="92500" lnSpcReduction="10000"/>
          </a:bodyPr>
          <a:lstStyle/>
          <a:p>
            <a:r>
              <a:rPr lang="sv-SE" b="1" dirty="0" err="1"/>
              <a:t>Subcutan</a:t>
            </a:r>
            <a:r>
              <a:rPr lang="sv-SE" b="1" dirty="0"/>
              <a:t> sensor </a:t>
            </a:r>
            <a:r>
              <a:rPr lang="sv-SE" dirty="0"/>
              <a:t>som sitter kvar i upp till </a:t>
            </a:r>
            <a:r>
              <a:rPr lang="sv-SE" b="1" dirty="0"/>
              <a:t>14 dagar</a:t>
            </a:r>
            <a:r>
              <a:rPr lang="sv-SE" dirty="0"/>
              <a:t>.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Värdet fås fram genom att man scannar med handkontrollen eller med telefonen.</a:t>
            </a:r>
          </a:p>
          <a:p>
            <a:endParaRPr lang="sv-SE" dirty="0"/>
          </a:p>
          <a:p>
            <a:r>
              <a:rPr lang="sv-SE" b="1" dirty="0"/>
              <a:t>Vid scanning presenteras glukosnivån, en pil med riktningen av den aktuella förändringen av glukos värdet samt en 8 timmars glukoshistorik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/>
              <a:t>Real </a:t>
            </a:r>
            <a:r>
              <a:rPr lang="sv-SE" dirty="0" err="1"/>
              <a:t>time</a:t>
            </a:r>
            <a:r>
              <a:rPr lang="sv-SE" dirty="0"/>
              <a:t> CGM- sänder </a:t>
            </a:r>
            <a:r>
              <a:rPr lang="sv-SE" dirty="0" err="1"/>
              <a:t>koninuerligt</a:t>
            </a:r>
            <a:r>
              <a:rPr lang="sv-SE" dirty="0"/>
              <a:t> glukosvärden till pump, telefon eller </a:t>
            </a:r>
            <a:r>
              <a:rPr lang="sv-SE" dirty="0" err="1"/>
              <a:t>handkontrol</a:t>
            </a: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EA0EE9E-4F22-A90B-3809-BC580681C1C5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070" y="1166327"/>
            <a:ext cx="2730082" cy="273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3C46F0C2-36DB-2615-88B8-B121E9167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327" y="4522232"/>
            <a:ext cx="2348204" cy="233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381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Korrigeringskvot </a:t>
            </a:r>
            <a:endParaRPr lang="sv-SE" sz="1800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1919536" y="1484785"/>
            <a:ext cx="8568472" cy="4785395"/>
          </a:xfrm>
        </p:spPr>
        <p:txBody>
          <a:bodyPr/>
          <a:lstStyle/>
          <a:p>
            <a:pPr>
              <a:buNone/>
            </a:pPr>
            <a:r>
              <a:rPr lang="sv-SE" sz="2000" dirty="0">
                <a:solidFill>
                  <a:srgbClr val="981E32"/>
                </a:solidFill>
              </a:rPr>
              <a:t>Anger hur mycket 1E direktverkande insulin sänker blodsockret</a:t>
            </a:r>
            <a:r>
              <a:rPr lang="sv-SE" sz="1600" dirty="0">
                <a:solidFill>
                  <a:srgbClr val="981E32"/>
                </a:solidFill>
              </a:rPr>
              <a:t>.</a:t>
            </a:r>
          </a:p>
          <a:p>
            <a:endParaRPr lang="sv-SE" sz="1600" dirty="0">
              <a:solidFill>
                <a:srgbClr val="981E32"/>
              </a:solidFill>
            </a:endParaRPr>
          </a:p>
          <a:p>
            <a:pPr>
              <a:buNone/>
            </a:pPr>
            <a:r>
              <a:rPr lang="sv-SE" sz="2000" dirty="0">
                <a:solidFill>
                  <a:srgbClr val="981E32"/>
                </a:solidFill>
              </a:rPr>
              <a:t>Beräknas med </a:t>
            </a:r>
            <a:r>
              <a:rPr lang="sv-SE" sz="2000" b="1" dirty="0">
                <a:solidFill>
                  <a:srgbClr val="981E32"/>
                </a:solidFill>
              </a:rPr>
              <a:t>”100-regeln”</a:t>
            </a:r>
            <a:r>
              <a:rPr lang="sv-SE" sz="2000" dirty="0">
                <a:solidFill>
                  <a:srgbClr val="981E32"/>
                </a:solidFill>
              </a:rPr>
              <a:t>: </a:t>
            </a:r>
          </a:p>
          <a:p>
            <a:endParaRPr lang="sv-SE" sz="2000" dirty="0">
              <a:solidFill>
                <a:srgbClr val="981E32"/>
              </a:solidFill>
            </a:endParaRPr>
          </a:p>
          <a:p>
            <a:pPr>
              <a:buNone/>
            </a:pPr>
            <a:r>
              <a:rPr lang="sv-SE" sz="2000" b="1" dirty="0">
                <a:solidFill>
                  <a:srgbClr val="981E32"/>
                </a:solidFill>
              </a:rPr>
              <a:t>100/TDD </a:t>
            </a:r>
            <a:r>
              <a:rPr lang="sv-SE" sz="2000" dirty="0">
                <a:solidFill>
                  <a:srgbClr val="981E32"/>
                </a:solidFill>
              </a:rPr>
              <a:t>= </a:t>
            </a:r>
            <a:r>
              <a:rPr lang="sv-SE" sz="2000" b="1" dirty="0">
                <a:solidFill>
                  <a:srgbClr val="981E32"/>
                </a:solidFill>
              </a:rPr>
              <a:t>___</a:t>
            </a:r>
          </a:p>
          <a:p>
            <a:endParaRPr lang="sv-SE" sz="2000" dirty="0">
              <a:solidFill>
                <a:srgbClr val="981E32"/>
              </a:solidFill>
            </a:endParaRPr>
          </a:p>
          <a:p>
            <a:pPr>
              <a:buNone/>
            </a:pPr>
            <a:r>
              <a:rPr lang="sv-SE" sz="2000" dirty="0">
                <a:solidFill>
                  <a:srgbClr val="981E32"/>
                </a:solidFill>
              </a:rPr>
              <a:t>ex, Lisa 50E/dygn (=TDD)</a:t>
            </a:r>
          </a:p>
          <a:p>
            <a:pPr>
              <a:buNone/>
            </a:pPr>
            <a:r>
              <a:rPr lang="sv-SE" sz="2000" dirty="0">
                <a:solidFill>
                  <a:srgbClr val="981E32"/>
                </a:solidFill>
              </a:rPr>
              <a:t>100/50=2</a:t>
            </a:r>
          </a:p>
          <a:p>
            <a:pPr>
              <a:buNone/>
            </a:pPr>
            <a:r>
              <a:rPr lang="sv-SE" sz="2000" dirty="0">
                <a:solidFill>
                  <a:srgbClr val="981E32"/>
                </a:solidFill>
              </a:rPr>
              <a:t>Dvs. 1E insulin sänker blodsockret 2 (</a:t>
            </a:r>
            <a:r>
              <a:rPr lang="sv-SE" sz="2000" dirty="0" err="1">
                <a:solidFill>
                  <a:srgbClr val="981E32"/>
                </a:solidFill>
              </a:rPr>
              <a:t>mmol/L</a:t>
            </a:r>
            <a:r>
              <a:rPr lang="sv-SE" sz="2000" dirty="0">
                <a:solidFill>
                  <a:srgbClr val="981E32"/>
                </a:solidFill>
              </a:rPr>
              <a:t>) för Lisa.</a:t>
            </a:r>
          </a:p>
          <a:p>
            <a:pPr>
              <a:buNone/>
            </a:pPr>
            <a:endParaRPr lang="sv-SE" sz="2000" dirty="0">
              <a:solidFill>
                <a:srgbClr val="981E32"/>
              </a:solidFill>
            </a:endParaRPr>
          </a:p>
          <a:p>
            <a:pPr>
              <a:buNone/>
            </a:pPr>
            <a:r>
              <a:rPr lang="sv-SE" sz="2000" dirty="0">
                <a:solidFill>
                  <a:srgbClr val="981E32"/>
                </a:solidFill>
              </a:rPr>
              <a:t>Korrigeringskvot=2</a:t>
            </a:r>
          </a:p>
          <a:p>
            <a:pPr>
              <a:buNone/>
            </a:pPr>
            <a:endParaRPr lang="sv-SE" sz="2000" dirty="0">
              <a:solidFill>
                <a:srgbClr val="981E32"/>
              </a:solidFill>
            </a:endParaRPr>
          </a:p>
          <a:p>
            <a:pPr>
              <a:buNone/>
            </a:pPr>
            <a:endParaRPr lang="sv-SE" sz="2000" dirty="0">
              <a:solidFill>
                <a:srgbClr val="981E3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/>
              <a:t>TYP 1 DIABETES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sv-SE" dirty="0">
                <a:solidFill>
                  <a:srgbClr val="981E32"/>
                </a:solidFill>
              </a:rPr>
              <a:t>Autoimmun sjukdom</a:t>
            </a:r>
          </a:p>
          <a:p>
            <a:pPr eaLnBrk="1" hangingPunct="1"/>
            <a:endParaRPr lang="sv-SE" dirty="0">
              <a:solidFill>
                <a:srgbClr val="981E32"/>
              </a:solidFill>
            </a:endParaRPr>
          </a:p>
          <a:p>
            <a:pPr eaLnBrk="1" hangingPunct="1"/>
            <a:r>
              <a:rPr lang="sv-SE" dirty="0">
                <a:solidFill>
                  <a:srgbClr val="981E32"/>
                </a:solidFill>
              </a:rPr>
              <a:t>Betacellsdestruktion</a:t>
            </a:r>
          </a:p>
          <a:p>
            <a:pPr eaLnBrk="1" hangingPunct="1"/>
            <a:endParaRPr lang="sv-SE" dirty="0">
              <a:solidFill>
                <a:srgbClr val="981E32"/>
              </a:solidFill>
            </a:endParaRPr>
          </a:p>
          <a:p>
            <a:pPr eaLnBrk="1" hangingPunct="1"/>
            <a:r>
              <a:rPr lang="sv-SE" dirty="0">
                <a:solidFill>
                  <a:srgbClr val="981E32"/>
                </a:solidFill>
              </a:rPr>
              <a:t>Insulinbrist</a:t>
            </a:r>
          </a:p>
          <a:p>
            <a:pPr eaLnBrk="1" hangingPunct="1"/>
            <a:endParaRPr lang="sv-SE" dirty="0">
              <a:solidFill>
                <a:srgbClr val="981E32"/>
              </a:solidFill>
            </a:endParaRPr>
          </a:p>
          <a:p>
            <a:pPr eaLnBrk="1" hangingPunct="1"/>
            <a:r>
              <a:rPr lang="sv-SE" dirty="0">
                <a:solidFill>
                  <a:srgbClr val="981E32"/>
                </a:solidFill>
              </a:rPr>
              <a:t>50 000 lever med DM1 i Sverige</a:t>
            </a:r>
          </a:p>
          <a:p>
            <a:pPr marL="0" indent="0" eaLnBrk="1" hangingPunct="1">
              <a:buNone/>
            </a:pPr>
            <a:endParaRPr lang="sv-SE" dirty="0">
              <a:solidFill>
                <a:srgbClr val="981E32"/>
              </a:solidFill>
            </a:endParaRPr>
          </a:p>
          <a:p>
            <a:pPr eaLnBrk="1" hangingPunct="1"/>
            <a:r>
              <a:rPr lang="sv-SE" dirty="0">
                <a:solidFill>
                  <a:srgbClr val="981E32"/>
                </a:solidFill>
              </a:rPr>
              <a:t>1800 insjuknar varje år</a:t>
            </a:r>
          </a:p>
          <a:p>
            <a:pPr eaLnBrk="1" hangingPunct="1"/>
            <a:endParaRPr lang="sv-SE" dirty="0">
              <a:solidFill>
                <a:srgbClr val="981E32"/>
              </a:solidFill>
            </a:endParaRPr>
          </a:p>
          <a:p>
            <a:pPr eaLnBrk="1" hangingPunct="1"/>
            <a:endParaRPr lang="sv-SE" dirty="0"/>
          </a:p>
          <a:p>
            <a:endParaRPr lang="sv-SE" dirty="0"/>
          </a:p>
        </p:txBody>
      </p:sp>
      <p:pic>
        <p:nvPicPr>
          <p:cNvPr id="36866" name="Picture 2" descr="http://t3.gstatic.com/images?q=tbn:ANd9GcQaR0f7zpEpXRla_8NFJ2zLKkv2B-cOg0Rf1BfKERCd0zdQtMuB7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0874" y="4808230"/>
            <a:ext cx="1905000" cy="1647826"/>
          </a:xfrm>
          <a:prstGeom prst="rect">
            <a:avLst/>
          </a:prstGeom>
          <a:noFill/>
        </p:spPr>
      </p:pic>
      <p:pic>
        <p:nvPicPr>
          <p:cNvPr id="36868" name="Picture 4" descr="http://www.umm.edu/graphics/images/en/19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0874" y="1427576"/>
            <a:ext cx="3810000" cy="3048001"/>
          </a:xfrm>
          <a:prstGeom prst="rect">
            <a:avLst/>
          </a:prstGeom>
          <a:noFill/>
        </p:spPr>
      </p:pic>
      <p:sp>
        <p:nvSpPr>
          <p:cNvPr id="9" name="Rektangel 8"/>
          <p:cNvSpPr/>
          <p:nvPr/>
        </p:nvSpPr>
        <p:spPr>
          <a:xfrm>
            <a:off x="8616280" y="5013176"/>
            <a:ext cx="100811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Korrektionsdos insulin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Korrektionskvoten ger en uppfattning hur effektivt insulinet är hos en person.</a:t>
            </a:r>
          </a:p>
          <a:p>
            <a:endParaRPr lang="sv-SE" dirty="0"/>
          </a:p>
          <a:p>
            <a:r>
              <a:rPr lang="sv-SE" dirty="0"/>
              <a:t>Korrektionskvoten förändras och behöver omvärderas fortlöpande.</a:t>
            </a:r>
          </a:p>
          <a:p>
            <a:endParaRPr lang="sv-SE" dirty="0"/>
          </a:p>
          <a:p>
            <a:r>
              <a:rPr lang="sv-SE" dirty="0"/>
              <a:t>Kan användas för att dosera insulin för att sänka  ett högt p-glukos mellan måltiderna eller…</a:t>
            </a:r>
          </a:p>
          <a:p>
            <a:endParaRPr lang="sv-SE" dirty="0"/>
          </a:p>
          <a:p>
            <a:r>
              <a:rPr lang="sv-SE" dirty="0"/>
              <a:t>För att få en uppfattning hur mycket extra insulin som behövs till en viss måltid.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Korrektionsdos insulin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Korrigera blodsocker värden över 8.</a:t>
            </a:r>
          </a:p>
          <a:p>
            <a:endParaRPr lang="sv-SE" dirty="0"/>
          </a:p>
          <a:p>
            <a:r>
              <a:rPr lang="sv-SE" dirty="0"/>
              <a:t>Sikta mot blodsocker på 7 efter 2 timmar.</a:t>
            </a:r>
          </a:p>
          <a:p>
            <a:endParaRPr lang="sv-SE" dirty="0"/>
          </a:p>
          <a:p>
            <a:r>
              <a:rPr lang="sv-SE" dirty="0"/>
              <a:t>Ta inte korrektionsdoser oftare än varannan timme.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Pröva ut rätt insulin dosering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Mål 4-6 före måltid och på morgonen. 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Blodsocker mål  2 timmar efter måltid 6-8.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>
                <a:solidFill>
                  <a:srgbClr val="C00000"/>
                </a:solidFill>
              </a:rPr>
              <a:t>Måltids dosen </a:t>
            </a:r>
            <a:r>
              <a:rPr lang="sv-SE" dirty="0"/>
              <a:t>anpassas efter planerat </a:t>
            </a:r>
            <a:r>
              <a:rPr lang="sv-SE" b="1" dirty="0"/>
              <a:t>KH intag, aktuellt blodsocker</a:t>
            </a:r>
            <a:r>
              <a:rPr lang="sv-SE" dirty="0"/>
              <a:t> samt grad av planerad </a:t>
            </a:r>
            <a:r>
              <a:rPr lang="sv-SE" b="1" dirty="0"/>
              <a:t>fysisk aktivitet</a:t>
            </a:r>
            <a:r>
              <a:rPr lang="sv-SE" dirty="0"/>
              <a:t>. Använd KH räkning eller ”</a:t>
            </a:r>
            <a:r>
              <a:rPr lang="sv-SE" dirty="0" err="1"/>
              <a:t>ögonmott</a:t>
            </a:r>
            <a:r>
              <a:rPr lang="sv-SE" dirty="0"/>
              <a:t>”. Använd korrigerings kvot vid blodsocker &gt;8 </a:t>
            </a:r>
            <a:r>
              <a:rPr lang="sv-SE" dirty="0" err="1"/>
              <a:t>mmol</a:t>
            </a:r>
            <a:r>
              <a:rPr lang="sv-SE" dirty="0"/>
              <a:t>/l.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b="1" dirty="0"/>
              <a:t>Utvärdera </a:t>
            </a:r>
            <a:r>
              <a:rPr lang="sv-SE" dirty="0"/>
              <a:t>med nytt blodsocker </a:t>
            </a:r>
            <a:r>
              <a:rPr lang="sv-SE" b="1" dirty="0"/>
              <a:t>efter 2 timmar </a:t>
            </a:r>
            <a:r>
              <a:rPr lang="sv-SE" dirty="0"/>
              <a:t>under period av utprovning.</a:t>
            </a:r>
          </a:p>
          <a:p>
            <a:endParaRPr lang="sv-SE" dirty="0"/>
          </a:p>
          <a:p>
            <a:endParaRPr lang="sv-S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Kolhydratkvot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0" y="1537970"/>
            <a:ext cx="8640480" cy="4713387"/>
          </a:xfrm>
        </p:spPr>
        <p:txBody>
          <a:bodyPr/>
          <a:lstStyle/>
          <a:p>
            <a:pPr>
              <a:buNone/>
            </a:pPr>
            <a:r>
              <a:rPr lang="sv-SE" sz="2800" dirty="0"/>
              <a:t>		</a:t>
            </a:r>
            <a:r>
              <a:rPr lang="sv-SE" sz="2000" dirty="0"/>
              <a:t>Anger hur många gram kolhydrater 1E insulin tar hand om.</a:t>
            </a:r>
          </a:p>
          <a:p>
            <a:pPr>
              <a:buNone/>
            </a:pPr>
            <a:r>
              <a:rPr lang="sv-SE" sz="2000" dirty="0"/>
              <a:t>		Beräknas med </a:t>
            </a:r>
            <a:r>
              <a:rPr lang="sv-SE" sz="2000" b="1" dirty="0"/>
              <a:t>”500-regeln”.</a:t>
            </a:r>
          </a:p>
          <a:p>
            <a:pPr>
              <a:buNone/>
            </a:pPr>
            <a:endParaRPr lang="sv-SE" sz="2000" dirty="0"/>
          </a:p>
          <a:p>
            <a:pPr>
              <a:buNone/>
            </a:pPr>
            <a:r>
              <a:rPr lang="sv-SE" sz="2000" dirty="0"/>
              <a:t>		</a:t>
            </a:r>
            <a:r>
              <a:rPr lang="sv-SE" sz="2000" b="1" dirty="0"/>
              <a:t>500/TDD</a:t>
            </a:r>
            <a:r>
              <a:rPr lang="sv-SE" sz="2000" dirty="0"/>
              <a:t> = </a:t>
            </a:r>
            <a:r>
              <a:rPr lang="sv-SE" sz="2000" b="1" dirty="0"/>
              <a:t>___</a:t>
            </a:r>
          </a:p>
          <a:p>
            <a:pPr>
              <a:buNone/>
            </a:pPr>
            <a:r>
              <a:rPr lang="sv-SE" sz="2000" dirty="0"/>
              <a:t>	</a:t>
            </a:r>
          </a:p>
          <a:p>
            <a:pPr>
              <a:buNone/>
            </a:pPr>
            <a:r>
              <a:rPr lang="sv-SE" sz="2000" dirty="0"/>
              <a:t>		ex, Lisa har 50E/dygn (=TDD)</a:t>
            </a:r>
          </a:p>
          <a:p>
            <a:pPr>
              <a:buNone/>
            </a:pPr>
            <a:r>
              <a:rPr lang="sv-SE" sz="2000" dirty="0"/>
              <a:t>		500/50=10 g</a:t>
            </a:r>
          </a:p>
          <a:p>
            <a:pPr>
              <a:buNone/>
            </a:pPr>
            <a:r>
              <a:rPr lang="sv-SE" sz="2000" dirty="0"/>
              <a:t>		</a:t>
            </a:r>
            <a:r>
              <a:rPr lang="sv-SE" sz="2000" dirty="0" err="1"/>
              <a:t>dvs</a:t>
            </a:r>
            <a:r>
              <a:rPr lang="sv-SE" sz="2000" dirty="0"/>
              <a:t> 1E direktverkande insulin tar hand om 10 g kolhydrater</a:t>
            </a:r>
          </a:p>
          <a:p>
            <a:pPr>
              <a:buNone/>
            </a:pPr>
            <a:endParaRPr lang="sv-SE" sz="2000" dirty="0"/>
          </a:p>
          <a:p>
            <a:pPr>
              <a:buNone/>
            </a:pPr>
            <a:r>
              <a:rPr lang="sv-SE" sz="2000" dirty="0"/>
              <a:t>		</a:t>
            </a:r>
            <a:r>
              <a:rPr lang="sv-SE" sz="2000" b="1" dirty="0"/>
              <a:t>Frukost: 300-regel</a:t>
            </a:r>
            <a:r>
              <a:rPr lang="sv-SE" sz="2000" dirty="0"/>
              <a:t>. Mer insulin behövs.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Infektioner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Innebär en stress för kroppen och ökar behovet av insulin.</a:t>
            </a:r>
          </a:p>
          <a:p>
            <a:endParaRPr lang="sv-SE" sz="2000" dirty="0"/>
          </a:p>
          <a:p>
            <a:r>
              <a:rPr lang="sv-SE" sz="2000" dirty="0"/>
              <a:t>Direktverkande </a:t>
            </a:r>
            <a:r>
              <a:rPr lang="sv-SE" dirty="0"/>
              <a:t>insulin ökas i första hand. ( ca 25% ökat insulinbehov vid temp 38)</a:t>
            </a:r>
          </a:p>
          <a:p>
            <a:endParaRPr lang="sv-SE" dirty="0"/>
          </a:p>
          <a:p>
            <a:r>
              <a:rPr lang="sv-SE" dirty="0"/>
              <a:t>Vid behov ökas även basinsulinet (</a:t>
            </a:r>
            <a:r>
              <a:rPr lang="sv-SE" dirty="0" err="1"/>
              <a:t>Lantus</a:t>
            </a:r>
            <a:r>
              <a:rPr lang="sv-SE" dirty="0"/>
              <a:t>, </a:t>
            </a:r>
            <a:r>
              <a:rPr lang="sv-SE" dirty="0" err="1"/>
              <a:t>Levemir</a:t>
            </a:r>
            <a:r>
              <a:rPr lang="sv-SE" dirty="0"/>
              <a:t>)</a:t>
            </a:r>
          </a:p>
          <a:p>
            <a:endParaRPr lang="sv-SE" dirty="0"/>
          </a:p>
          <a:p>
            <a:r>
              <a:rPr lang="sv-SE" dirty="0"/>
              <a:t>Ofta kvardröjande behov av högre insulindoser ca 1-2 veckor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Effekter av fysisk aktivitet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Ökar känsligheten för insulin varför mindre insulin behövs</a:t>
            </a:r>
          </a:p>
          <a:p>
            <a:endParaRPr lang="sv-SE" dirty="0"/>
          </a:p>
          <a:p>
            <a:r>
              <a:rPr lang="sv-SE" dirty="0"/>
              <a:t>Underlättar musklernas möjlighet att ta upp socker</a:t>
            </a:r>
          </a:p>
          <a:p>
            <a:endParaRPr lang="sv-SE" dirty="0"/>
          </a:p>
          <a:p>
            <a:r>
              <a:rPr lang="sv-SE" dirty="0"/>
              <a:t>Ökar energiförbrukningen</a:t>
            </a:r>
          </a:p>
          <a:p>
            <a:endParaRPr lang="sv-SE" dirty="0"/>
          </a:p>
          <a:p>
            <a:r>
              <a:rPr lang="sv-SE" dirty="0"/>
              <a:t>Sänker blodsockret</a:t>
            </a:r>
          </a:p>
          <a:p>
            <a:endParaRPr lang="sv-SE" dirty="0"/>
          </a:p>
          <a:p>
            <a:r>
              <a:rPr lang="sv-SE" dirty="0" err="1"/>
              <a:t>Imobilisering</a:t>
            </a:r>
            <a:r>
              <a:rPr lang="sv-SE" dirty="0"/>
              <a:t> ökar insulinbehovet</a:t>
            </a:r>
          </a:p>
          <a:p>
            <a:endParaRPr lang="sv-SE" dirty="0"/>
          </a:p>
          <a:p>
            <a:endParaRPr lang="sv-SE" dirty="0">
              <a:solidFill>
                <a:srgbClr val="981E32"/>
              </a:solidFill>
            </a:endParaRPr>
          </a:p>
          <a:p>
            <a:pPr marL="0" indent="0">
              <a:buNone/>
            </a:pPr>
            <a:endParaRPr lang="sv-SE" dirty="0">
              <a:solidFill>
                <a:srgbClr val="981E3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5585AB-3689-7FC4-5619-4861831FC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Insulinpumpbehandling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102554E-37A4-3368-1748-7710C4D90A1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F50AA19-4142-B55C-CBD2-D433750F9747}"/>
              </a:ext>
            </a:extLst>
          </p:cNvPr>
          <p:cNvSpPr txBox="1"/>
          <p:nvPr/>
        </p:nvSpPr>
        <p:spPr>
          <a:xfrm>
            <a:off x="742752" y="2087041"/>
            <a:ext cx="827910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dirty="0"/>
              <a:t>Endast kortverkande insulin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b="1" dirty="0"/>
              <a:t>Basaldos: </a:t>
            </a:r>
            <a:r>
              <a:rPr lang="sv-SE" dirty="0"/>
              <a:t>kontinuerlig tillförsel av snabbverkande insulin istället för långverkande insulin. Möjlighet till varierad och flexibel basinsulindos.</a:t>
            </a:r>
          </a:p>
          <a:p>
            <a:endParaRPr lang="sv-SE" dirty="0"/>
          </a:p>
          <a:p>
            <a:r>
              <a:rPr lang="sv-SE" b="1" dirty="0"/>
              <a:t>Bolusdoser</a:t>
            </a:r>
            <a:r>
              <a:rPr lang="sv-SE" dirty="0"/>
              <a:t> till måltiden eller vid korrigeringar</a:t>
            </a:r>
          </a:p>
          <a:p>
            <a:r>
              <a:rPr lang="sv-SE" dirty="0"/>
              <a:t>Eftersom </a:t>
            </a:r>
            <a:r>
              <a:rPr lang="sv-SE" u="sng" dirty="0"/>
              <a:t>inget långverkande insulin </a:t>
            </a:r>
            <a:r>
              <a:rPr lang="sv-SE" dirty="0"/>
              <a:t>används är </a:t>
            </a:r>
            <a:r>
              <a:rPr lang="sv-SE" b="1" dirty="0"/>
              <a:t>risken för syraförgiftning ökad. </a:t>
            </a:r>
            <a:r>
              <a:rPr lang="sv-SE" dirty="0"/>
              <a:t>( snabbverkande insulin endast 4-5 timmars duration)</a:t>
            </a:r>
          </a:p>
          <a:p>
            <a:endParaRPr lang="sv-SE" dirty="0"/>
          </a:p>
          <a:p>
            <a:r>
              <a:rPr lang="sv-SE" dirty="0"/>
              <a:t>Idag finns insulinpumpar som tillsammans med CGM-system kan stoppa insulintillförseln innan blodsockret blir lågt samt även pumpar som automatiskt kan öka insulindosen. Uppskattning av kolhydratmängd vid måltid krävs fortfarande.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5E091B-030F-3CA7-C212-A63EE06EF2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628" y="246644"/>
            <a:ext cx="2828111" cy="244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2F71A48-2013-A549-8AD8-59E08872B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687" y="2892690"/>
            <a:ext cx="2112052" cy="127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7BBA994-262E-1ACC-6FA7-730CAA096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689" y="4465458"/>
            <a:ext cx="2828111" cy="212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601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755B07-7753-427F-BCF5-1FC8905EC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720000"/>
            <a:ext cx="7118712" cy="648000"/>
          </a:xfrm>
        </p:spPr>
        <p:txBody>
          <a:bodyPr/>
          <a:lstStyle/>
          <a:p>
            <a:r>
              <a:rPr lang="sv-SE" dirty="0"/>
              <a:t>Insulinpump då och nu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10025C2-98D3-4197-8AF2-8C011D9B1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" y="1989120"/>
            <a:ext cx="10465200" cy="414888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4" name="Platshållare för innehåll 6">
            <a:extLst>
              <a:ext uri="{FF2B5EF4-FFF2-40B4-BE49-F238E27FC236}">
                <a16:creationId xmlns:a16="http://schemas.microsoft.com/office/drawing/2014/main" id="{189F819D-D5F3-40D5-8A21-EAC510CFB8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606" y="139740"/>
            <a:ext cx="3751400" cy="2110162"/>
          </a:xfrm>
          <a:prstGeom prst="rect">
            <a:avLst/>
          </a:prstGeom>
          <a:noFill/>
        </p:spPr>
      </p:pic>
      <p:pic>
        <p:nvPicPr>
          <p:cNvPr id="5" name="Bildobjekt 4" descr="En bild som visar person, person, stående, håller&#10;&#10;Automatiskt genererad beskrivning">
            <a:extLst>
              <a:ext uri="{FF2B5EF4-FFF2-40B4-BE49-F238E27FC236}">
                <a16:creationId xmlns:a16="http://schemas.microsoft.com/office/drawing/2014/main" id="{83ECE42D-3351-408C-892C-C0D134B880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00" y="1390650"/>
            <a:ext cx="3324225" cy="4762500"/>
          </a:xfrm>
          <a:prstGeom prst="rect">
            <a:avLst/>
          </a:prstGeom>
        </p:spPr>
      </p:pic>
      <p:pic>
        <p:nvPicPr>
          <p:cNvPr id="8" name="Bildobjekt 7" descr="En bild som visar inomhus, elektronisk, bord, mobiltelefon&#10;&#10;Automatiskt genererad beskrivning">
            <a:extLst>
              <a:ext uri="{FF2B5EF4-FFF2-40B4-BE49-F238E27FC236}">
                <a16:creationId xmlns:a16="http://schemas.microsoft.com/office/drawing/2014/main" id="{A9C0170E-C421-4501-862B-55F29E1D5B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423" y="2331648"/>
            <a:ext cx="5344758" cy="382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53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79B837-2C6E-6F4F-2531-62C47B863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Åtgärd vid stoppad insulinpump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B9D214-F480-F5AB-679A-8FF4D5767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b="1" dirty="0"/>
              <a:t>Vid ”pumpstopp” skall </a:t>
            </a:r>
            <a:r>
              <a:rPr lang="sv-SE" b="1" dirty="0">
                <a:solidFill>
                  <a:srgbClr val="FF0000"/>
                </a:solidFill>
              </a:rPr>
              <a:t>basaldosen i pumpen ersättas </a:t>
            </a:r>
            <a:r>
              <a:rPr lang="sv-SE" b="1" dirty="0"/>
              <a:t>med långverkande insulin i penna. </a:t>
            </a:r>
            <a:r>
              <a:rPr lang="sv-SE" dirty="0"/>
              <a:t>( </a:t>
            </a:r>
            <a:r>
              <a:rPr lang="sv-SE" dirty="0" err="1"/>
              <a:t>Lantus</a:t>
            </a:r>
            <a:r>
              <a:rPr lang="sv-SE" dirty="0"/>
              <a:t>, </a:t>
            </a:r>
            <a:r>
              <a:rPr lang="sv-SE" dirty="0" err="1"/>
              <a:t>Abasaglar</a:t>
            </a:r>
            <a:r>
              <a:rPr lang="sv-SE" dirty="0"/>
              <a:t> ).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Denna åtgärd bör även vidtas när patienten ej själv kan hantera pumpen. 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Ordinarie totala basaldos delas på 2 doser/dygn.</a:t>
            </a:r>
          </a:p>
          <a:p>
            <a:pPr marL="0" indent="0">
              <a:buNone/>
            </a:pPr>
            <a:r>
              <a:rPr lang="sv-SE" dirty="0"/>
              <a:t>-  50% morgon</a:t>
            </a:r>
          </a:p>
          <a:p>
            <a:pPr marL="0" indent="0">
              <a:buNone/>
            </a:pPr>
            <a:r>
              <a:rPr lang="sv-SE" dirty="0"/>
              <a:t>-  50% natt</a:t>
            </a:r>
          </a:p>
          <a:p>
            <a:endParaRPr lang="sv-SE" dirty="0"/>
          </a:p>
          <a:p>
            <a:r>
              <a:rPr lang="sv-SE" dirty="0"/>
              <a:t>Måltidsdoser tas med snabb insulin i penna vid pumpstopp.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D6E47D1-A2B8-9FFA-625A-F3083B0AA9F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0198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lågt blodsocker  (</a:t>
            </a:r>
            <a:r>
              <a:rPr lang="sv-SE" dirty="0" err="1"/>
              <a:t>hypoglykemi</a:t>
            </a:r>
            <a:r>
              <a:rPr lang="sv-SE" dirty="0"/>
              <a:t>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>
                <a:solidFill>
                  <a:srgbClr val="981E32"/>
                </a:solidFill>
              </a:rPr>
              <a:t>Definition: blodsocker &lt; 3,5 </a:t>
            </a:r>
            <a:r>
              <a:rPr lang="sv-SE" dirty="0" err="1">
                <a:solidFill>
                  <a:srgbClr val="981E32"/>
                </a:solidFill>
              </a:rPr>
              <a:t>mmol/L</a:t>
            </a:r>
            <a:endParaRPr lang="sv-SE" dirty="0">
              <a:solidFill>
                <a:srgbClr val="981E32"/>
              </a:solidFill>
            </a:endParaRPr>
          </a:p>
          <a:p>
            <a:pPr>
              <a:buNone/>
            </a:pPr>
            <a:r>
              <a:rPr lang="sv-SE" dirty="0">
                <a:solidFill>
                  <a:srgbClr val="981E32"/>
                </a:solidFill>
              </a:rPr>
              <a:t>   eller &lt; 4 </a:t>
            </a:r>
            <a:r>
              <a:rPr lang="sv-SE" dirty="0" err="1">
                <a:solidFill>
                  <a:srgbClr val="981E32"/>
                </a:solidFill>
              </a:rPr>
              <a:t>mmol/L</a:t>
            </a:r>
            <a:r>
              <a:rPr lang="sv-SE" dirty="0">
                <a:solidFill>
                  <a:srgbClr val="981E32"/>
                </a:solidFill>
              </a:rPr>
              <a:t> med symtom</a:t>
            </a:r>
          </a:p>
          <a:p>
            <a:endParaRPr lang="sv-SE" dirty="0">
              <a:solidFill>
                <a:srgbClr val="981E32"/>
              </a:solidFill>
            </a:endParaRPr>
          </a:p>
          <a:p>
            <a:r>
              <a:rPr lang="sv-SE" dirty="0">
                <a:solidFill>
                  <a:srgbClr val="981E32"/>
                </a:solidFill>
              </a:rPr>
              <a:t>SYMTOM: </a:t>
            </a:r>
            <a:r>
              <a:rPr lang="sv-SE" b="1" dirty="0">
                <a:solidFill>
                  <a:srgbClr val="981E32"/>
                </a:solidFill>
              </a:rPr>
              <a:t>effekter av stresshormonsvar</a:t>
            </a:r>
          </a:p>
          <a:p>
            <a:pPr>
              <a:buNone/>
            </a:pPr>
            <a:r>
              <a:rPr lang="sv-SE" dirty="0">
                <a:solidFill>
                  <a:srgbClr val="981E32"/>
                </a:solidFill>
              </a:rPr>
              <a:t>                 darrighet</a:t>
            </a:r>
          </a:p>
          <a:p>
            <a:pPr>
              <a:buNone/>
            </a:pPr>
            <a:r>
              <a:rPr lang="sv-SE" dirty="0">
                <a:solidFill>
                  <a:srgbClr val="981E32"/>
                </a:solidFill>
              </a:rPr>
              <a:t>                 kallsvett</a:t>
            </a:r>
          </a:p>
          <a:p>
            <a:pPr>
              <a:buNone/>
            </a:pPr>
            <a:r>
              <a:rPr lang="sv-SE" dirty="0">
                <a:solidFill>
                  <a:srgbClr val="981E32"/>
                </a:solidFill>
              </a:rPr>
              <a:t>                 hunger</a:t>
            </a:r>
          </a:p>
          <a:p>
            <a:pPr>
              <a:buNone/>
            </a:pPr>
            <a:r>
              <a:rPr lang="sv-SE" dirty="0">
                <a:solidFill>
                  <a:srgbClr val="981E32"/>
                </a:solidFill>
              </a:rPr>
              <a:t>                 hjärtklappning  </a:t>
            </a:r>
          </a:p>
          <a:p>
            <a:pPr>
              <a:buNone/>
            </a:pPr>
            <a:r>
              <a:rPr lang="sv-SE" dirty="0"/>
              <a:t>          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Diabetes typ-1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Insulin beroende diabetes !</a:t>
            </a:r>
          </a:p>
          <a:p>
            <a:endParaRPr lang="sv-SE" dirty="0"/>
          </a:p>
          <a:p>
            <a:r>
              <a:rPr lang="sv-SE" dirty="0"/>
              <a:t>Insulintillförseln får aldrig upphöra!</a:t>
            </a:r>
          </a:p>
          <a:p>
            <a:endParaRPr lang="sv-SE" dirty="0"/>
          </a:p>
          <a:p>
            <a:r>
              <a:rPr lang="sv-SE" dirty="0"/>
              <a:t>Större risk för </a:t>
            </a:r>
            <a:r>
              <a:rPr lang="sv-SE" dirty="0" err="1"/>
              <a:t>hypoglykemier</a:t>
            </a:r>
            <a:r>
              <a:rPr lang="sv-SE" dirty="0"/>
              <a:t> och syra förgiftning  jämfört med diabetes typ 2.</a:t>
            </a:r>
          </a:p>
          <a:p>
            <a:endParaRPr lang="sv-SE" dirty="0"/>
          </a:p>
          <a:p>
            <a:r>
              <a:rPr lang="sv-SE" dirty="0"/>
              <a:t>Snabb sjukdomsutveckling.  Nyupptäckt diabetes hos barn och unga vuxna skäl för akut bedömning.</a:t>
            </a:r>
          </a:p>
        </p:txBody>
      </p:sp>
    </p:spTree>
    <p:extLst>
      <p:ext uri="{BB962C8B-B14F-4D97-AF65-F5344CB8AC3E}">
        <p14:creationId xmlns:p14="http://schemas.microsoft.com/office/powerpoint/2010/main" val="15740874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Symtom vid lågt blodsocker</a:t>
            </a:r>
            <a:br>
              <a:rPr lang="sv-SE" dirty="0"/>
            </a:br>
            <a:r>
              <a:rPr lang="sv-SE" dirty="0"/>
              <a:t>(hypoglykemi)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92000" y="1916833"/>
            <a:ext cx="8424000" cy="35283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v-SE" dirty="0">
                <a:solidFill>
                  <a:srgbClr val="981E32"/>
                </a:solidFill>
              </a:rPr>
              <a:t>-</a:t>
            </a:r>
            <a:r>
              <a:rPr lang="sv-SE" b="1" dirty="0">
                <a:solidFill>
                  <a:srgbClr val="981E32"/>
                </a:solidFill>
              </a:rPr>
              <a:t>effekter av sockerbrist i hjärnan</a:t>
            </a:r>
          </a:p>
          <a:p>
            <a:r>
              <a:rPr lang="sv-SE" dirty="0"/>
              <a:t>Trötthet</a:t>
            </a:r>
          </a:p>
          <a:p>
            <a:r>
              <a:rPr lang="sv-SE" dirty="0"/>
              <a:t>Koncentrationssvårigheter</a:t>
            </a:r>
          </a:p>
          <a:p>
            <a:r>
              <a:rPr lang="sv-SE" dirty="0"/>
              <a:t>Huvudvärk</a:t>
            </a:r>
          </a:p>
          <a:p>
            <a:r>
              <a:rPr lang="sv-SE" dirty="0"/>
              <a:t>Oro</a:t>
            </a:r>
          </a:p>
          <a:p>
            <a:r>
              <a:rPr lang="sv-SE" dirty="0"/>
              <a:t>Aggressivitet</a:t>
            </a:r>
          </a:p>
          <a:p>
            <a:r>
              <a:rPr lang="sv-SE" dirty="0"/>
              <a:t>Stickningar kring mun och tunga</a:t>
            </a:r>
          </a:p>
          <a:p>
            <a:r>
              <a:rPr lang="sv-SE" dirty="0"/>
              <a:t>Dubbelseende</a:t>
            </a:r>
          </a:p>
          <a:p>
            <a:endParaRPr lang="sv-SE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b="1" dirty="0"/>
              <a:t>Stresshormoner: </a:t>
            </a:r>
            <a:r>
              <a:rPr lang="sv-SE" b="1" dirty="0" err="1"/>
              <a:t>t.ex</a:t>
            </a:r>
            <a:r>
              <a:rPr lang="sv-SE" b="1" dirty="0"/>
              <a:t> adrenalin</a:t>
            </a:r>
            <a:r>
              <a:rPr lang="sv-SE" dirty="0"/>
              <a:t> och </a:t>
            </a:r>
            <a:r>
              <a:rPr lang="sv-SE" b="1" dirty="0" err="1"/>
              <a:t>glukagon</a:t>
            </a:r>
            <a:r>
              <a:rPr lang="sv-SE" dirty="0"/>
              <a:t> – snabb effekt</a:t>
            </a:r>
          </a:p>
          <a:p>
            <a:r>
              <a:rPr lang="sv-SE" b="1" dirty="0" err="1"/>
              <a:t>kortisol</a:t>
            </a:r>
            <a:r>
              <a:rPr lang="sv-SE" b="1" dirty="0"/>
              <a:t> </a:t>
            </a:r>
            <a:r>
              <a:rPr lang="sv-SE" dirty="0"/>
              <a:t>och </a:t>
            </a:r>
            <a:r>
              <a:rPr lang="sv-SE" b="1" dirty="0"/>
              <a:t>tillväxthormon</a:t>
            </a:r>
            <a:r>
              <a:rPr lang="sv-SE" dirty="0"/>
              <a:t> – långsam effekt</a:t>
            </a:r>
          </a:p>
          <a:p>
            <a:endParaRPr lang="sv-SE" dirty="0"/>
          </a:p>
          <a:p>
            <a:r>
              <a:rPr lang="sv-SE" dirty="0"/>
              <a:t>Kan orsaka en kvardröjande effekt s k ”rekyleffekt”  (6-12 tim)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sv-SE" b="1" dirty="0">
                <a:solidFill>
                  <a:srgbClr val="981E32"/>
                </a:solidFill>
              </a:rPr>
              <a:t>vid lågt blodsocker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MOTREGLERING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Åtgärder vid lågt blodsocker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Stoppa fysisk aktivitet – VILA!</a:t>
            </a:r>
          </a:p>
          <a:p>
            <a:endParaRPr lang="sv-SE" dirty="0"/>
          </a:p>
          <a:p>
            <a:r>
              <a:rPr lang="sv-SE" dirty="0"/>
              <a:t>Druvsocker</a:t>
            </a:r>
          </a:p>
          <a:p>
            <a:pPr>
              <a:buNone/>
            </a:pPr>
            <a:r>
              <a:rPr lang="sv-SE" dirty="0"/>
              <a:t>½  dextrosol/10 kg kroppsvikt höjer blodsockret med 2 </a:t>
            </a:r>
            <a:r>
              <a:rPr lang="sv-SE" dirty="0" err="1"/>
              <a:t>mmol</a:t>
            </a:r>
            <a:r>
              <a:rPr lang="sv-SE" dirty="0"/>
              <a:t>.</a:t>
            </a:r>
          </a:p>
          <a:p>
            <a:pPr>
              <a:buNone/>
            </a:pPr>
            <a:r>
              <a:rPr lang="sv-SE" dirty="0"/>
              <a:t>3 </a:t>
            </a:r>
            <a:r>
              <a:rPr lang="sv-SE" dirty="0" err="1"/>
              <a:t>dextrosol</a:t>
            </a:r>
            <a:r>
              <a:rPr lang="sv-SE" dirty="0"/>
              <a:t> hos en person på 60 kg höjer blodsockret med 2 </a:t>
            </a:r>
            <a:r>
              <a:rPr lang="sv-SE" dirty="0" err="1"/>
              <a:t>mmol</a:t>
            </a:r>
            <a:r>
              <a:rPr lang="sv-SE" dirty="0"/>
              <a:t> .</a:t>
            </a:r>
          </a:p>
          <a:p>
            <a:pPr>
              <a:buNone/>
            </a:pPr>
            <a:r>
              <a:rPr lang="sv-SE" dirty="0"/>
              <a:t>3 </a:t>
            </a:r>
            <a:r>
              <a:rPr lang="sv-SE" dirty="0" err="1"/>
              <a:t>dextrosol</a:t>
            </a:r>
            <a:r>
              <a:rPr lang="sv-SE" dirty="0"/>
              <a:t> motsvarar 1 dl saft eller läsk eller 2 dl    mjölk.</a:t>
            </a:r>
          </a:p>
          <a:p>
            <a:pPr>
              <a:buNone/>
            </a:pPr>
            <a:r>
              <a:rPr lang="sv-SE" dirty="0"/>
              <a:t> Vänta 15 min på effekt. Om fortsatta symtom ta samma dos igen.</a:t>
            </a:r>
          </a:p>
          <a:p>
            <a:pPr>
              <a:buNone/>
            </a:pPr>
            <a:endParaRPr lang="sv-SE" dirty="0"/>
          </a:p>
          <a:p>
            <a:pPr>
              <a:buNone/>
            </a:pPr>
            <a:endParaRPr lang="sv-SE" dirty="0">
              <a:solidFill>
                <a:srgbClr val="981E32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2B74FF-4112-F37C-0430-02F7A3773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Blodketonmätare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918DB5F-5E7D-F316-030E-D432B9952B3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F9EDC38-B001-BB79-2DA3-A9D10C6CF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419" y="2090011"/>
            <a:ext cx="5976238" cy="4047989"/>
          </a:xfrm>
          <a:prstGeom prst="rect">
            <a:avLst/>
          </a:prstGeom>
        </p:spPr>
      </p:pic>
      <p:pic>
        <p:nvPicPr>
          <p:cNvPr id="6" name="il_fi" descr="http://livlig.nu/wp-content/uploads/2012/09/bild-180-e1346793680831-851x1024.jpg">
            <a:extLst>
              <a:ext uri="{FF2B5EF4-FFF2-40B4-BE49-F238E27FC236}">
                <a16:creationId xmlns:a16="http://schemas.microsoft.com/office/drawing/2014/main" id="{15DE0E05-557D-8DFE-4677-839609D0C1F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368898" y="1888245"/>
            <a:ext cx="3184788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97640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Syraförgiftning -symtom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Ökad törst och stora urinmängder</a:t>
            </a:r>
          </a:p>
          <a:p>
            <a:r>
              <a:rPr lang="sv-SE" dirty="0"/>
              <a:t>Illamående och kräkningar</a:t>
            </a:r>
          </a:p>
          <a:p>
            <a:r>
              <a:rPr lang="sv-SE" dirty="0"/>
              <a:t>Ont i magen</a:t>
            </a:r>
          </a:p>
          <a:p>
            <a:endParaRPr lang="sv-SE" sz="2800" dirty="0"/>
          </a:p>
          <a:p>
            <a:r>
              <a:rPr lang="sv-SE" dirty="0"/>
              <a:t>Kan likna </a:t>
            </a:r>
            <a:r>
              <a:rPr lang="sv-SE" b="1" dirty="0"/>
              <a:t>magsjuka </a:t>
            </a:r>
            <a:r>
              <a:rPr lang="sv-SE" dirty="0"/>
              <a:t>- uteslut diabetesorsak först</a:t>
            </a:r>
            <a:endParaRPr lang="sv-SE" b="1" dirty="0"/>
          </a:p>
          <a:p>
            <a:endParaRPr lang="sv-SE" dirty="0"/>
          </a:p>
          <a:p>
            <a:r>
              <a:rPr lang="sv-SE" dirty="0"/>
              <a:t>Högt blodsocker och socker i urin</a:t>
            </a:r>
          </a:p>
          <a:p>
            <a:endParaRPr lang="sv-SE" dirty="0"/>
          </a:p>
          <a:p>
            <a:r>
              <a:rPr lang="sv-SE" dirty="0"/>
              <a:t>Syror (</a:t>
            </a:r>
            <a:r>
              <a:rPr lang="sv-SE" dirty="0" err="1"/>
              <a:t>ketoner</a:t>
            </a:r>
            <a:r>
              <a:rPr lang="sv-SE" dirty="0"/>
              <a:t>) i blod och urin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E302DB-EDD5-986B-E00E-C0154EF88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Tolkning av </a:t>
            </a:r>
            <a:r>
              <a:rPr lang="sv-SE" dirty="0" err="1"/>
              <a:t>blodketoner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1B01672-7D8B-E5AA-EE29-B768D702D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 err="1"/>
              <a:t>Blodketoner</a:t>
            </a:r>
            <a:r>
              <a:rPr lang="sv-SE" dirty="0"/>
              <a:t> kontrolleras när blodsockret är 15 eller högre och det inte har sjunkit 2 timmar efter en korrigeringsdos.</a:t>
            </a:r>
          </a:p>
          <a:p>
            <a:endParaRPr lang="sv-SE" dirty="0"/>
          </a:p>
          <a:p>
            <a:r>
              <a:rPr lang="sv-SE" b="1" dirty="0"/>
              <a:t>&gt; 3,0: </a:t>
            </a:r>
            <a:r>
              <a:rPr lang="sv-SE" dirty="0"/>
              <a:t>Ta insulin </a:t>
            </a:r>
            <a:r>
              <a:rPr lang="sv-SE" dirty="0" err="1"/>
              <a:t>enl</a:t>
            </a:r>
            <a:r>
              <a:rPr lang="sv-SE" dirty="0"/>
              <a:t> nedan. Sjukhusvård. Blodgaskontroll</a:t>
            </a:r>
            <a:r>
              <a:rPr lang="sv-SE" b="1" dirty="0"/>
              <a:t>.</a:t>
            </a:r>
          </a:p>
          <a:p>
            <a:endParaRPr lang="sv-SE" b="1" dirty="0"/>
          </a:p>
          <a:p>
            <a:r>
              <a:rPr lang="sv-SE" b="1" dirty="0"/>
              <a:t>&gt; 1,0: </a:t>
            </a:r>
            <a:r>
              <a:rPr lang="sv-SE" dirty="0"/>
              <a:t>Ge direktverkande insulin </a:t>
            </a:r>
            <a:r>
              <a:rPr lang="sv-SE" b="1" dirty="0"/>
              <a:t>0,1 E/kg </a:t>
            </a:r>
            <a:r>
              <a:rPr lang="sv-SE" dirty="0"/>
              <a:t>med penna                                                  (även vid behandling med insulinpump). Rikligt vätskeintag.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Följ sedan blodsocker 1 gång/timme och </a:t>
            </a:r>
            <a:r>
              <a:rPr lang="sv-SE" dirty="0" err="1"/>
              <a:t>ketoner</a:t>
            </a:r>
            <a:r>
              <a:rPr lang="sv-SE" dirty="0"/>
              <a:t> 1 gång varannan timme. Upprepa dos varannan timme tills blodsocker under 10 och </a:t>
            </a:r>
            <a:r>
              <a:rPr lang="sv-SE" dirty="0" err="1"/>
              <a:t>ketoner</a:t>
            </a:r>
            <a:r>
              <a:rPr lang="sv-SE" dirty="0"/>
              <a:t> under 0,5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27BB77F-AA92-DECE-E490-9B04A5B6DE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54986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Diabetes typ 2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863999" y="1569719"/>
            <a:ext cx="10465200" cy="4867295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Kombination av genetiska och livsstilsfaktorer.</a:t>
            </a:r>
          </a:p>
          <a:p>
            <a:endParaRPr lang="sv-SE" dirty="0"/>
          </a:p>
          <a:p>
            <a:r>
              <a:rPr lang="sv-SE" dirty="0"/>
              <a:t>Ökat behov av insulin. </a:t>
            </a:r>
          </a:p>
          <a:p>
            <a:endParaRPr lang="sv-SE" dirty="0"/>
          </a:p>
          <a:p>
            <a:r>
              <a:rPr lang="sv-SE" dirty="0"/>
              <a:t>Under lång tid kan kroppen kompensera med en ökad insulinproduktion.</a:t>
            </a:r>
          </a:p>
          <a:p>
            <a:endParaRPr lang="sv-SE" dirty="0"/>
          </a:p>
          <a:p>
            <a:r>
              <a:rPr lang="sv-SE" dirty="0"/>
              <a:t>När behovet av insulin överstiger kroppens produktionskapacitet så utvecklas diabetes.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sz="2400" dirty="0"/>
              <a:t>5 % av befolkningen har typ 2 diabetes</a:t>
            </a:r>
          </a:p>
          <a:p>
            <a:endParaRPr lang="sv-SE" sz="2400" dirty="0"/>
          </a:p>
          <a:p>
            <a:r>
              <a:rPr lang="sv-SE" sz="2400" dirty="0"/>
              <a:t>10-20% av befolkning över 65 år har typ 2 diabetes</a:t>
            </a:r>
          </a:p>
          <a:p>
            <a:pPr marL="0" indent="0">
              <a:buNone/>
            </a:pPr>
            <a:endParaRPr lang="sv-SE" sz="2400" dirty="0"/>
          </a:p>
          <a:p>
            <a:r>
              <a:rPr lang="sv-SE" sz="2400" dirty="0"/>
              <a:t>1/3 ej diagnostiserade</a:t>
            </a:r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00917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Diabetes typ 2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dirty="0"/>
              <a:t>Långsam och ofta symtomfri debut.</a:t>
            </a:r>
          </a:p>
          <a:p>
            <a:pPr indent="0">
              <a:buNone/>
            </a:pPr>
            <a:endParaRPr lang="sv-SE" dirty="0"/>
          </a:p>
          <a:p>
            <a:r>
              <a:rPr lang="sv-SE" dirty="0"/>
              <a:t>Succesiv progress av sjukdomen.</a:t>
            </a:r>
          </a:p>
          <a:p>
            <a:endParaRPr lang="sv-SE" dirty="0"/>
          </a:p>
          <a:p>
            <a:r>
              <a:rPr lang="sv-SE" dirty="0"/>
              <a:t>Många gånger ställs diagnosen först efter 5-7 år.</a:t>
            </a:r>
          </a:p>
          <a:p>
            <a:endParaRPr lang="sv-SE" dirty="0"/>
          </a:p>
          <a:p>
            <a:r>
              <a:rPr lang="sv-SE" dirty="0"/>
              <a:t>Ofta samtidigt förhöjda blodfetter och blodtryck vilket gör att risken för hjärtkärlsjukdom är ökad.</a:t>
            </a:r>
          </a:p>
          <a:p>
            <a:endParaRPr lang="sv-SE" dirty="0"/>
          </a:p>
          <a:p>
            <a:r>
              <a:rPr lang="sv-SE" dirty="0"/>
              <a:t>Låg risk för </a:t>
            </a:r>
            <a:r>
              <a:rPr lang="sv-SE" dirty="0" err="1"/>
              <a:t>hypoglykemier</a:t>
            </a:r>
            <a:r>
              <a:rPr lang="sv-SE" dirty="0"/>
              <a:t>.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Mycket låg risk för </a:t>
            </a:r>
            <a:r>
              <a:rPr lang="sv-SE" dirty="0" err="1"/>
              <a:t>ketoacidos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97180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7506FD-E1B8-5644-EB54-481C2A43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Diagnoskriterier diabetes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E12A14-4682-AF7F-E01A-7059DC2F2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sz="2400" i="1" dirty="0"/>
              <a:t>HbA1c ≥ 48 </a:t>
            </a:r>
            <a:r>
              <a:rPr lang="sv-SE" sz="2400" i="1" dirty="0" err="1"/>
              <a:t>mmol</a:t>
            </a:r>
            <a:r>
              <a:rPr lang="sv-SE" sz="2400" i="1" dirty="0"/>
              <a:t>/mol vid två tillfällen</a:t>
            </a:r>
            <a:r>
              <a:rPr lang="sv-SE" sz="2400" dirty="0"/>
              <a:t>, eller 1 tillsammans med förhöjt P-glukos (fastande eller efter glukosbelastning) enligt nedan: </a:t>
            </a:r>
            <a:br>
              <a:rPr lang="sv-SE" sz="2400" dirty="0"/>
            </a:br>
            <a:endParaRPr lang="sv-SE" sz="2400" dirty="0"/>
          </a:p>
          <a:p>
            <a:r>
              <a:rPr lang="sv-SE" sz="2400" i="1" dirty="0" err="1"/>
              <a:t>fP</a:t>
            </a:r>
            <a:r>
              <a:rPr lang="sv-SE" sz="2400" i="1" dirty="0"/>
              <a:t>-glukos (kapillärt el venöst) ≥ 7,0 </a:t>
            </a:r>
            <a:r>
              <a:rPr lang="sv-SE" sz="2400" i="1" dirty="0" err="1"/>
              <a:t>mmol</a:t>
            </a:r>
            <a:r>
              <a:rPr lang="sv-SE" sz="2400" i="1" dirty="0"/>
              <a:t>/l vid två tillfällen</a:t>
            </a:r>
            <a:r>
              <a:rPr lang="sv-SE" sz="2400" dirty="0"/>
              <a:t>, alternativt:</a:t>
            </a:r>
            <a:br>
              <a:rPr lang="sv-SE" sz="2400" dirty="0"/>
            </a:br>
            <a:endParaRPr lang="sv-SE" sz="2400" dirty="0"/>
          </a:p>
          <a:p>
            <a:r>
              <a:rPr lang="sv-SE" sz="2400" i="1" dirty="0"/>
              <a:t>Icke-fastande P-glukos (kapillärt el venöst) ≥ 11,1 </a:t>
            </a:r>
            <a:r>
              <a:rPr lang="sv-SE" sz="2400" i="1" dirty="0" err="1"/>
              <a:t>mmol</a:t>
            </a:r>
            <a:r>
              <a:rPr lang="sv-SE" sz="2400" i="1" dirty="0"/>
              <a:t>/l och symtom på hyperglykemi</a:t>
            </a:r>
            <a:r>
              <a:rPr lang="sv-SE" sz="2400" dirty="0"/>
              <a:t>, alternativt:</a:t>
            </a:r>
            <a:br>
              <a:rPr lang="sv-SE" sz="2400" dirty="0"/>
            </a:br>
            <a:endParaRPr lang="sv-SE" sz="2400" dirty="0"/>
          </a:p>
          <a:p>
            <a:r>
              <a:rPr lang="sv-SE" sz="2400" i="1" dirty="0"/>
              <a:t>Peroral glukosbelastning (mätt med oralt glukostoleranstest - OGTT) med 2h kapillärt värde ≥ 12,2 </a:t>
            </a:r>
            <a:r>
              <a:rPr lang="sv-SE" sz="2400" i="1" dirty="0" err="1"/>
              <a:t>mmol</a:t>
            </a:r>
            <a:r>
              <a:rPr lang="sv-SE" sz="2400" i="1" dirty="0"/>
              <a:t>/l, venöst värde ≥ 11,1 </a:t>
            </a:r>
            <a:r>
              <a:rPr lang="sv-SE" sz="2400" i="1" dirty="0" err="1"/>
              <a:t>mmol</a:t>
            </a:r>
            <a:r>
              <a:rPr lang="sv-SE" sz="2400" i="1" dirty="0"/>
              <a:t>/l.</a:t>
            </a:r>
            <a:br>
              <a:rPr lang="sv-SE" sz="2400" dirty="0"/>
            </a:br>
            <a:br>
              <a:rPr lang="sv-SE" sz="2400" dirty="0"/>
            </a:br>
            <a:endParaRPr lang="sv-SE" sz="2400" dirty="0"/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01316D7-4CF6-857D-053E-EB506AD5474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94684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AECB9C-B816-3F6D-47D0-F5F87DB95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Behandling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317E10C-72E4-1955-0D40-D713AF945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Kost ( nya nationella riktlinjer från SoS)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40E41CD-DF20-190A-E13E-3DAB8DAF127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Livsstil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E5C6859-7E03-B581-7F35-822E93628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00" y="2615399"/>
            <a:ext cx="5669450" cy="1133199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254DF3CE-9B89-0D33-5534-85FE4B2FF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121" y="1044000"/>
            <a:ext cx="5482203" cy="533601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C46980FF-46F8-4A8B-70F6-9A41A7518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381" y="3920960"/>
            <a:ext cx="4902499" cy="281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91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2063552" y="1484785"/>
            <a:ext cx="4388400" cy="4498359"/>
          </a:xfrm>
        </p:spPr>
        <p:txBody>
          <a:bodyPr/>
          <a:lstStyle/>
          <a:p>
            <a:pPr lvl="0"/>
            <a:r>
              <a:rPr lang="sv-SE" sz="2000" dirty="0">
                <a:solidFill>
                  <a:srgbClr val="981E32"/>
                </a:solidFill>
                <a:ea typeface="Calibri" pitchFamily="34" charset="0"/>
                <a:cs typeface="Times New Roman" pitchFamily="18" charset="0"/>
              </a:rPr>
              <a:t>Frederick Banting och John </a:t>
            </a:r>
            <a:r>
              <a:rPr lang="sv-SE" sz="2000" dirty="0" err="1">
                <a:solidFill>
                  <a:srgbClr val="981E32"/>
                </a:solidFill>
                <a:ea typeface="Calibri" pitchFamily="34" charset="0"/>
                <a:cs typeface="Times New Roman" pitchFamily="18" charset="0"/>
              </a:rPr>
              <a:t>Macleod</a:t>
            </a:r>
            <a:r>
              <a:rPr lang="sv-SE" sz="2000" dirty="0">
                <a:solidFill>
                  <a:srgbClr val="981E32"/>
                </a:solidFill>
                <a:ea typeface="Calibri" pitchFamily="34" charset="0"/>
                <a:cs typeface="Times New Roman" pitchFamily="18" charset="0"/>
              </a:rPr>
              <a:t> blev belönade med 1923 års Nobelpris i fysiologi eller medicin för upptäckten av insulin.</a:t>
            </a:r>
          </a:p>
          <a:p>
            <a:pPr lvl="0"/>
            <a:endParaRPr lang="sv-SE" sz="2000" dirty="0">
              <a:solidFill>
                <a:srgbClr val="981E32"/>
              </a:solidFill>
              <a:ea typeface="Calibri" pitchFamily="34" charset="0"/>
              <a:cs typeface="Times New Roman" pitchFamily="18" charset="0"/>
            </a:endParaRPr>
          </a:p>
          <a:p>
            <a:r>
              <a:rPr lang="sv-SE" sz="2000" dirty="0">
                <a:solidFill>
                  <a:srgbClr val="981E32"/>
                </a:solidFill>
              </a:rPr>
              <a:t>Leonard Thompson var den första patienten som fick insulininjektioner 11 januari 1922.</a:t>
            </a:r>
          </a:p>
          <a:p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historik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Insulin</a:t>
            </a:r>
          </a:p>
        </p:txBody>
      </p:sp>
      <p:pic>
        <p:nvPicPr>
          <p:cNvPr id="8" name="Platshållare för bild 7" descr="http://nobelpriskampen.se/2009/diabetes_insulin/images/6_prize.jpg"/>
          <p:cNvPicPr>
            <a:picLocks noGrp="1"/>
          </p:cNvPicPr>
          <p:nvPr>
            <p:ph type="pic" sz="quarter" idx="11"/>
          </p:nvPr>
        </p:nvPicPr>
        <p:blipFill>
          <a:blip r:embed="rId3" cstate="print"/>
          <a:srcRect l="7351" r="7351"/>
          <a:stretch>
            <a:fillRect/>
          </a:stretch>
        </p:blipFill>
        <p:spPr bwMode="auto">
          <a:xfrm>
            <a:off x="6672064" y="2492896"/>
            <a:ext cx="324036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latshållare för innehåll 6" descr="bild med en spruta som symboliserar en insulinspruta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0056" y="980728"/>
            <a:ext cx="129614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http://nobelpriskampen.se/2009/diabetes_insulin/images/3_best_bant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96200" y="1052737"/>
            <a:ext cx="2016224" cy="261463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348145-9832-D55B-2B86-3E7E997A1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Behandling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AB1EB083-EADF-5CCB-690F-719802989B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000" y="2171699"/>
            <a:ext cx="7365841" cy="1531167"/>
          </a:xfrm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DD9F5AE-0D30-331D-C57A-6A963802F1B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sz="2200" b="1" dirty="0"/>
              <a:t>Motion</a:t>
            </a:r>
            <a:r>
              <a:rPr lang="sv-SE" dirty="0"/>
              <a:t>      ( Nationellt kliniskt kunskapsstöd för hälsosamma levnadsvanor )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252D6D5-D764-9898-B1A2-74BA1C9B5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00" y="3835323"/>
            <a:ext cx="7483295" cy="1531168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C21C7CD6-C767-4624-F25C-50435FB15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105" y="5478578"/>
            <a:ext cx="7562190" cy="137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753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E441C3-EB2F-CF76-29F7-8BA2FA711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Behandling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E617B75-0465-1301-CFD4-A37D43346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v-SE" sz="3200" dirty="0"/>
              <a:t>    </a:t>
            </a:r>
            <a:r>
              <a:rPr lang="sv-SE" sz="3200" dirty="0" err="1"/>
              <a:t>Metformin</a:t>
            </a:r>
            <a:endParaRPr lang="sv-SE" sz="3200" dirty="0"/>
          </a:p>
          <a:p>
            <a:pPr marL="0" indent="0">
              <a:buNone/>
            </a:pPr>
            <a:r>
              <a:rPr lang="sv-SE" sz="3200" dirty="0"/>
              <a:t>   </a:t>
            </a:r>
            <a:r>
              <a:rPr lang="sv-SE" sz="3200" dirty="0">
                <a:latin typeface="+mj-lt"/>
              </a:rPr>
              <a:t> </a:t>
            </a:r>
            <a:r>
              <a:rPr lang="sv-SE" sz="2400" dirty="0">
                <a:latin typeface="+mj-lt"/>
              </a:rPr>
              <a:t>Ökar insulinkänsligheten och minskar nyproduktionen av glukos i levern</a:t>
            </a:r>
          </a:p>
          <a:p>
            <a:pPr marL="0" indent="0">
              <a:buNone/>
            </a:pPr>
            <a:endParaRPr lang="sv-SE" sz="2400" dirty="0">
              <a:latin typeface="+mj-lt"/>
            </a:endParaRPr>
          </a:p>
          <a:p>
            <a:pPr marL="0" indent="0">
              <a:buNone/>
            </a:pPr>
            <a:r>
              <a:rPr lang="sv-SE" sz="2400" dirty="0">
                <a:latin typeface="+mj-lt"/>
              </a:rPr>
              <a:t>       Halvera dosen vid </a:t>
            </a:r>
            <a:r>
              <a:rPr lang="sv-SE" sz="2400" dirty="0" err="1">
                <a:latin typeface="+mj-lt"/>
              </a:rPr>
              <a:t>eGFR</a:t>
            </a:r>
            <a:r>
              <a:rPr lang="sv-SE" sz="2400" dirty="0">
                <a:latin typeface="+mj-lt"/>
              </a:rPr>
              <a:t> &lt; 45 och sätt ut vid &lt; 30</a:t>
            </a:r>
          </a:p>
          <a:p>
            <a:pPr marL="0" indent="0">
              <a:buNone/>
            </a:pPr>
            <a:endParaRPr lang="sv-SE" sz="2400" dirty="0">
              <a:latin typeface="+mj-lt"/>
            </a:endParaRPr>
          </a:p>
          <a:p>
            <a:pPr marL="0" indent="0">
              <a:buNone/>
            </a:pPr>
            <a:r>
              <a:rPr lang="sv-SE" sz="2400" dirty="0">
                <a:latin typeface="+mj-lt"/>
              </a:rPr>
              <a:t>       Försiktighet vid alkoholism, grav hjärtsvikt  och KOL </a:t>
            </a:r>
            <a:r>
              <a:rPr lang="sv-SE" sz="2400" dirty="0" err="1">
                <a:latin typeface="+mj-lt"/>
              </a:rPr>
              <a:t>pga</a:t>
            </a:r>
            <a:r>
              <a:rPr lang="sv-SE" sz="2400" dirty="0">
                <a:latin typeface="+mj-lt"/>
              </a:rPr>
              <a:t> ökad risk för </a:t>
            </a:r>
            <a:r>
              <a:rPr lang="sv-SE" sz="2400" dirty="0" err="1">
                <a:latin typeface="+mj-lt"/>
              </a:rPr>
              <a:t>laktatacidos</a:t>
            </a:r>
            <a:endParaRPr lang="sv-SE" sz="2400" dirty="0">
              <a:latin typeface="+mj-lt"/>
            </a:endParaRPr>
          </a:p>
          <a:p>
            <a:pPr marL="0" indent="0">
              <a:buNone/>
            </a:pPr>
            <a:r>
              <a:rPr lang="sv-SE" sz="2400" dirty="0">
                <a:latin typeface="+mj-lt"/>
              </a:rPr>
              <a:t>      </a:t>
            </a:r>
          </a:p>
          <a:p>
            <a:pPr marL="0" indent="0">
              <a:buNone/>
            </a:pPr>
            <a:r>
              <a:rPr lang="sv-SE" sz="2400" dirty="0">
                <a:latin typeface="+mj-lt"/>
              </a:rPr>
              <a:t>       Sänker glukos med 8-20 </a:t>
            </a:r>
            <a:r>
              <a:rPr lang="sv-SE" sz="2400" dirty="0" err="1">
                <a:latin typeface="+mj-lt"/>
              </a:rPr>
              <a:t>mmol</a:t>
            </a:r>
            <a:r>
              <a:rPr lang="sv-SE" sz="2400" dirty="0">
                <a:latin typeface="+mj-lt"/>
              </a:rPr>
              <a:t>/mol.</a:t>
            </a:r>
          </a:p>
          <a:p>
            <a:pPr marL="0" indent="0">
              <a:buNone/>
            </a:pPr>
            <a:endParaRPr lang="sv-SE" sz="2400" dirty="0">
              <a:latin typeface="+mj-lt"/>
            </a:endParaRPr>
          </a:p>
          <a:p>
            <a:pPr marL="0" indent="0">
              <a:buNone/>
            </a:pPr>
            <a:r>
              <a:rPr lang="sv-SE" sz="2400" dirty="0">
                <a:latin typeface="+mj-lt"/>
              </a:rPr>
              <a:t>       Risk för bristande upptag av vitamin B12 ( bör kontrolleras vartannat år</a:t>
            </a:r>
          </a:p>
          <a:p>
            <a:pPr marL="0" indent="0">
              <a:buNone/>
            </a:pPr>
            <a:r>
              <a:rPr lang="sv-SE" sz="2400" dirty="0">
                <a:latin typeface="+mj-lt"/>
              </a:rPr>
              <a:t>        </a:t>
            </a:r>
          </a:p>
          <a:p>
            <a:pPr marL="0" indent="0">
              <a:buNone/>
            </a:pPr>
            <a:r>
              <a:rPr lang="sv-SE" sz="2400" dirty="0">
                <a:latin typeface="+mj-lt"/>
              </a:rPr>
              <a:t>        </a:t>
            </a:r>
          </a:p>
          <a:p>
            <a:pPr marL="0" indent="0">
              <a:buNone/>
            </a:pPr>
            <a:r>
              <a:rPr lang="sv-SE" sz="2400" dirty="0">
                <a:latin typeface="+mj-lt"/>
              </a:rPr>
              <a:t> 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EFE828E-D08D-7B63-B0C7-6338DB166D7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Läkemedel</a:t>
            </a:r>
          </a:p>
        </p:txBody>
      </p:sp>
    </p:spTree>
    <p:extLst>
      <p:ext uri="{BB962C8B-B14F-4D97-AF65-F5344CB8AC3E}">
        <p14:creationId xmlns:p14="http://schemas.microsoft.com/office/powerpoint/2010/main" val="5943328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1DD797-96B6-6CCF-3CB1-28028A543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C19338-69D2-AD09-AF7E-0AAC63DDF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3952AD4-2763-3B17-03A5-CA02FFB36A1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1CDE589-4747-C7DD-B426-2265D140E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4171"/>
            <a:ext cx="5256584" cy="642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14765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4D035F-CB73-7B79-69DE-F46B560D4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Metformin</a:t>
            </a:r>
            <a:r>
              <a:rPr lang="sv-SE" dirty="0"/>
              <a:t> och kontrast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DCAB819-725D-C966-2DCB-B553CF9DB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sv-SE" sz="2400" b="0" i="1" u="none" strike="noStrike" baseline="0" dirty="0" err="1">
                <a:latin typeface="TimesNewRomanPS-ItalicMT"/>
              </a:rPr>
              <a:t>Elektiva</a:t>
            </a:r>
            <a:r>
              <a:rPr lang="sv-SE" sz="2400" b="0" i="1" u="none" strike="noStrike" baseline="0" dirty="0">
                <a:latin typeface="TimesNewRomanPS-ItalicMT"/>
              </a:rPr>
              <a:t> polikliniska patienter: </a:t>
            </a:r>
            <a:r>
              <a:rPr lang="sv-SE" sz="2400" b="0" i="0" u="none" strike="noStrike" baseline="0" dirty="0" err="1">
                <a:latin typeface="TimesNewRomanPSMT"/>
              </a:rPr>
              <a:t>Metformin</a:t>
            </a:r>
            <a:r>
              <a:rPr lang="sv-SE" sz="2400" b="0" i="0" u="none" strike="noStrike" baseline="0" dirty="0">
                <a:latin typeface="TimesNewRomanPSMT"/>
              </a:rPr>
              <a:t> sätts ut vid</a:t>
            </a:r>
          </a:p>
          <a:p>
            <a:pPr marL="0" indent="0" algn="l">
              <a:buNone/>
            </a:pPr>
            <a:r>
              <a:rPr lang="sv-SE" sz="2400" b="0" i="0" u="none" strike="noStrike" baseline="0" dirty="0">
                <a:latin typeface="CourierNewPSMT"/>
              </a:rPr>
              <a:t>o </a:t>
            </a:r>
            <a:r>
              <a:rPr lang="sv-SE" sz="2400" b="0" i="0" u="none" strike="noStrike" baseline="0" dirty="0">
                <a:latin typeface="TimesNewRomanPSMT"/>
              </a:rPr>
              <a:t>skattat GFR &lt;45 </a:t>
            </a:r>
            <a:r>
              <a:rPr lang="sv-SE" sz="2400" b="0" i="0" u="none" strike="noStrike" baseline="0" dirty="0" err="1">
                <a:latin typeface="TimesNewRomanPSMT"/>
              </a:rPr>
              <a:t>mL</a:t>
            </a:r>
            <a:r>
              <a:rPr lang="sv-SE" sz="2400" b="0" i="0" u="none" strike="noStrike" baseline="0" dirty="0">
                <a:latin typeface="TimesNewRomanPSMT"/>
              </a:rPr>
              <a:t>/min, eller</a:t>
            </a:r>
          </a:p>
          <a:p>
            <a:pPr marL="0" indent="0" algn="l">
              <a:buNone/>
            </a:pPr>
            <a:r>
              <a:rPr lang="sv-SE" sz="2400" b="0" i="0" u="none" strike="noStrike" baseline="0" dirty="0">
                <a:latin typeface="CourierNewPSMT"/>
              </a:rPr>
              <a:t>o </a:t>
            </a:r>
            <a:r>
              <a:rPr lang="sv-SE" sz="2400" b="0" i="0" u="none" strike="noStrike" baseline="0" dirty="0">
                <a:latin typeface="TimesNewRomanPSMT"/>
              </a:rPr>
              <a:t>om skattat GFR saknas</a:t>
            </a:r>
          </a:p>
          <a:p>
            <a:pPr marL="0" indent="0" algn="l">
              <a:buNone/>
            </a:pPr>
            <a:endParaRPr lang="sv-SE" sz="2400" b="0" i="0" u="none" strike="noStrike" baseline="0" dirty="0">
              <a:latin typeface="TimesNewRomanPSMT"/>
            </a:endParaRPr>
          </a:p>
          <a:p>
            <a:pPr marL="0" indent="0" algn="l">
              <a:buNone/>
            </a:pPr>
            <a:endParaRPr lang="sv-SE" sz="2400" dirty="0">
              <a:latin typeface="TimesNewRomanPSMT"/>
            </a:endParaRPr>
          </a:p>
          <a:p>
            <a:pPr marL="0" indent="0" algn="l">
              <a:buNone/>
            </a:pPr>
            <a:r>
              <a:rPr lang="sv-SE" sz="2400" b="0" i="1" u="none" strike="noStrike" baseline="0" dirty="0">
                <a:latin typeface="TimesNewRomanPS-ItalicMT"/>
              </a:rPr>
              <a:t>Akuta och inneliggande patienter: </a:t>
            </a:r>
            <a:r>
              <a:rPr lang="sv-SE" sz="2400" b="0" i="0" u="none" strike="noStrike" baseline="0" dirty="0" err="1">
                <a:latin typeface="TimesNewRomanPSMT"/>
              </a:rPr>
              <a:t>Metformin</a:t>
            </a:r>
            <a:r>
              <a:rPr lang="sv-SE" sz="2400" b="0" i="0" u="none" strike="noStrike" baseline="0" dirty="0">
                <a:latin typeface="TimesNewRomanPSMT"/>
              </a:rPr>
              <a:t> sätts ut</a:t>
            </a:r>
          </a:p>
          <a:p>
            <a:pPr marL="0" indent="0" algn="l">
              <a:buNone/>
            </a:pPr>
            <a:endParaRPr lang="sv-SE" sz="1000" b="0" i="0" u="none" strike="noStrike" baseline="0" dirty="0">
              <a:solidFill>
                <a:srgbClr val="7F7F7F"/>
              </a:solidFill>
              <a:latin typeface="ArialMT"/>
            </a:endParaRP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CDA2669-7707-BDCC-87DA-2B86087AE91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30272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787261-DF5E-FDE5-548C-5B89AE47D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SU (</a:t>
            </a:r>
            <a:r>
              <a:rPr lang="sv-SE" dirty="0" err="1"/>
              <a:t>sulfonylurea</a:t>
            </a:r>
            <a:r>
              <a:rPr lang="sv-SE" dirty="0"/>
              <a:t>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11AE15-EFBB-BA6E-3FBB-9DA63BE0F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>
                <a:latin typeface="+mj-lt"/>
              </a:rPr>
              <a:t>Stimulerar pankreas att frisätta mer insulin oavsett blodsockerläge.</a:t>
            </a:r>
          </a:p>
          <a:p>
            <a:r>
              <a:rPr lang="sv-SE" sz="2400" dirty="0">
                <a:latin typeface="+mj-lt"/>
              </a:rPr>
              <a:t>Risk för hypoglykemi</a:t>
            </a:r>
          </a:p>
          <a:p>
            <a:r>
              <a:rPr lang="sv-SE" sz="2400" dirty="0">
                <a:latin typeface="+mj-lt"/>
              </a:rPr>
              <a:t>Minskande användning</a:t>
            </a:r>
          </a:p>
          <a:p>
            <a:pPr marL="0" indent="0" algn="l">
              <a:buNone/>
            </a:pPr>
            <a:endParaRPr lang="sv-SE" sz="2400" dirty="0">
              <a:solidFill>
                <a:srgbClr val="7F7F7F"/>
              </a:solidFill>
              <a:latin typeface="ArialMT"/>
            </a:endParaRP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ED38625-8AEB-CDC1-CD0B-AAA5C23558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sz="2000" dirty="0" err="1"/>
              <a:t>Glibenklamid</a:t>
            </a:r>
            <a:r>
              <a:rPr lang="sv-SE" sz="2000" dirty="0"/>
              <a:t>, </a:t>
            </a:r>
            <a:r>
              <a:rPr lang="sv-SE" sz="2000" dirty="0" err="1"/>
              <a:t>Glipizid</a:t>
            </a:r>
            <a:r>
              <a:rPr lang="sv-SE" sz="2000" dirty="0"/>
              <a:t> (</a:t>
            </a:r>
            <a:r>
              <a:rPr lang="sv-SE" sz="2000" dirty="0" err="1"/>
              <a:t>Mindiab</a:t>
            </a:r>
            <a:r>
              <a:rPr lang="sv-SE" sz="2000" dirty="0"/>
              <a:t>), </a:t>
            </a:r>
            <a:r>
              <a:rPr lang="sv-SE" sz="2000" dirty="0" err="1"/>
              <a:t>Glimepiride</a:t>
            </a:r>
            <a:r>
              <a:rPr lang="sv-SE" sz="2000" dirty="0"/>
              <a:t> (</a:t>
            </a:r>
            <a:r>
              <a:rPr lang="sv-SE" sz="2000" dirty="0" err="1"/>
              <a:t>Amaryl</a:t>
            </a:r>
            <a:r>
              <a:rPr lang="sv-SE" sz="2800" dirty="0"/>
              <a:t>)</a:t>
            </a:r>
            <a:endParaRPr lang="sv-SE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89203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E92D76-548E-9FB6-BFB5-3D4BAEE55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 charset="0"/>
              </a:rPr>
              <a:t>SGLT2-hämmare  </a:t>
            </a:r>
            <a:r>
              <a:rPr lang="en-US" sz="2400" dirty="0">
                <a:latin typeface="Calibri" charset="0"/>
              </a:rPr>
              <a:t>(</a:t>
            </a:r>
            <a:r>
              <a:rPr lang="en-US" sz="2000" dirty="0">
                <a:latin typeface="Calibri" charset="0"/>
              </a:rPr>
              <a:t>sodium glucose transporter 2 inhibitor) </a:t>
            </a:r>
            <a:endParaRPr lang="sv-SE" sz="2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57778F-EE3B-7A32-3BDC-9E3CDF29D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CC5252B-A21C-6A75-783B-27891AD9AF5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>
                <a:latin typeface="Calibri" charset="0"/>
              </a:rPr>
              <a:t> </a:t>
            </a:r>
            <a:r>
              <a:rPr lang="sv-SE" sz="2000" dirty="0" err="1"/>
              <a:t>Jardiance</a:t>
            </a:r>
            <a:r>
              <a:rPr lang="sv-SE" sz="2000" dirty="0"/>
              <a:t>, </a:t>
            </a:r>
            <a:r>
              <a:rPr lang="sv-SE" sz="2000" dirty="0" err="1"/>
              <a:t>Forxiga</a:t>
            </a:r>
            <a:r>
              <a:rPr lang="sv-SE" sz="2000" dirty="0"/>
              <a:t>, </a:t>
            </a:r>
            <a:r>
              <a:rPr lang="sv-SE" sz="2000" dirty="0" err="1"/>
              <a:t>Invokana</a:t>
            </a:r>
            <a:r>
              <a:rPr lang="sv-SE" sz="2000" dirty="0"/>
              <a:t>, </a:t>
            </a:r>
            <a:r>
              <a:rPr lang="sv-SE" sz="2000" dirty="0" err="1"/>
              <a:t>Steglatro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50843E0-3781-A4CD-7743-110273DE0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1" y="2173432"/>
            <a:ext cx="6501378" cy="335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745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1019F1-CF7D-FC3C-95FB-61CB48473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 charset="0"/>
              </a:rPr>
              <a:t>SGLT2-hämmare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75A009D-6A85-955F-E6F8-DC916FE75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dirty="0">
                <a:latin typeface="+mj-lt"/>
              </a:rPr>
              <a:t>SGLT-2 hämmare ger inte upphov till </a:t>
            </a:r>
            <a:r>
              <a:rPr lang="sv-SE" sz="1800" dirty="0">
                <a:latin typeface="ArialMT"/>
              </a:rPr>
              <a:t>hypoglykemi</a:t>
            </a:r>
          </a:p>
          <a:p>
            <a:endParaRPr lang="sv-SE" sz="1800" dirty="0">
              <a:solidFill>
                <a:srgbClr val="7F7F7F"/>
              </a:solidFill>
              <a:latin typeface="ArialMT"/>
            </a:endParaRPr>
          </a:p>
          <a:p>
            <a:r>
              <a:rPr lang="sv-SE" sz="2000" dirty="0">
                <a:latin typeface="+mj-lt"/>
              </a:rPr>
              <a:t>Första tilläggsbehandlingen till patienter med etablerad hjärt- kärlsjukdom, hjärtsvikt och/eller albuminuri.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1E2DC42-AFC3-CF12-6078-3F9E7EEF375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54857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28AD8D-48EB-2CD3-400C-B57735ED9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/>
              <a:t>EMPA-REG OUTCOME: </a:t>
            </a:r>
            <a:r>
              <a:rPr lang="sv-SE" sz="4000" dirty="0" err="1"/>
              <a:t>empagliflozin</a:t>
            </a:r>
            <a:r>
              <a:rPr lang="sv-SE" sz="4000" dirty="0"/>
              <a:t> (</a:t>
            </a:r>
            <a:r>
              <a:rPr lang="sv-SE" sz="4000" dirty="0" err="1"/>
              <a:t>Jardiance</a:t>
            </a:r>
            <a:r>
              <a:rPr lang="sv-SE" sz="4000" dirty="0"/>
              <a:t>®)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EE3E6EF-F613-7F97-3CC3-6E14F9849E7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D5BE58D3-D122-2A6C-D291-D8FF26ABBA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2814" y="1980000"/>
            <a:ext cx="6974141" cy="3832225"/>
          </a:xfrm>
        </p:spPr>
      </p:pic>
    </p:spTree>
    <p:extLst>
      <p:ext uri="{BB962C8B-B14F-4D97-AF65-F5344CB8AC3E}">
        <p14:creationId xmlns:p14="http://schemas.microsoft.com/office/powerpoint/2010/main" val="26066103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88B3E7-568E-7950-A3B4-2160EC87C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latin typeface="Calibri" charset="0"/>
              </a:rPr>
              <a:t>Biverkningar</a:t>
            </a:r>
            <a:r>
              <a:rPr lang="en-US" sz="4000" dirty="0">
                <a:latin typeface="Calibri" charset="0"/>
              </a:rPr>
              <a:t> SGLT2-hämmare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A2B207F-0A0A-2E08-D4AD-1DF31AA21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dirty="0">
                <a:latin typeface="+mj-lt"/>
              </a:rPr>
              <a:t>Ökad förekomst av svampinfektioner i underlivet.</a:t>
            </a:r>
          </a:p>
          <a:p>
            <a:pPr marL="0" indent="0">
              <a:buNone/>
            </a:pPr>
            <a:endParaRPr lang="sv-SE" sz="2000" dirty="0">
              <a:latin typeface="+mj-lt"/>
            </a:endParaRPr>
          </a:p>
          <a:p>
            <a:r>
              <a:rPr lang="sv-SE" sz="2000" dirty="0" err="1">
                <a:latin typeface="Arial Narrow" panose="020B0606020202030204" pitchFamily="34" charset="0"/>
              </a:rPr>
              <a:t>Normoglykem</a:t>
            </a:r>
            <a:r>
              <a:rPr lang="sv-SE" sz="2000" dirty="0">
                <a:latin typeface="Arial Narrow" panose="020B0606020202030204" pitchFamily="34" charset="0"/>
              </a:rPr>
              <a:t> </a:t>
            </a:r>
            <a:r>
              <a:rPr lang="sv-SE" sz="2000" dirty="0" err="1">
                <a:latin typeface="Arial Narrow" panose="020B0606020202030204" pitchFamily="34" charset="0"/>
              </a:rPr>
              <a:t>ketoacidos</a:t>
            </a:r>
            <a:endParaRPr lang="sv-SE" sz="2000" dirty="0">
              <a:latin typeface="Arial Narrow" panose="020B0606020202030204" pitchFamily="34" charset="0"/>
            </a:endParaRPr>
          </a:p>
          <a:p>
            <a:endParaRPr lang="sv-SE" sz="2000" dirty="0"/>
          </a:p>
          <a:p>
            <a:r>
              <a:rPr lang="sv-SE" sz="2000" dirty="0"/>
              <a:t>Sätts ut i samband med tillstånd med risk för </a:t>
            </a:r>
            <a:r>
              <a:rPr lang="sv-SE" sz="2000" dirty="0" err="1"/>
              <a:t>dehydrering</a:t>
            </a:r>
            <a:r>
              <a:rPr lang="sv-SE" sz="2000" dirty="0"/>
              <a:t> samt vid akuta sjukdomstillstånd</a:t>
            </a:r>
            <a:r>
              <a:rPr lang="sv-SE" dirty="0"/>
              <a:t>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C9B8894-F6DD-ABF6-98A5-98A636EE414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08449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1A6C19-92D9-C235-7D9A-DF52CD27D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/>
              <a:t>GLP-1-agonister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1A546A9-BF1E-6F17-1CD3-F4E9567B7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800" y="2315497"/>
            <a:ext cx="10466400" cy="3505866"/>
          </a:xfrm>
        </p:spPr>
        <p:txBody>
          <a:bodyPr>
            <a:normAutofit lnSpcReduction="10000"/>
          </a:bodyPr>
          <a:lstStyle/>
          <a:p>
            <a:r>
              <a:rPr lang="sv-SE" sz="2400" dirty="0"/>
              <a:t>Är långverkande </a:t>
            </a:r>
            <a:r>
              <a:rPr lang="sv-SE" sz="2400" dirty="0" err="1"/>
              <a:t>analoger</a:t>
            </a:r>
            <a:r>
              <a:rPr lang="sv-SE" sz="2400" dirty="0"/>
              <a:t> till GLP-1, ett kroppseget hormon som frisätts i tunntarmen vid en måltid.</a:t>
            </a:r>
          </a:p>
          <a:p>
            <a:pPr marL="0" indent="0">
              <a:buNone/>
            </a:pPr>
            <a:endParaRPr lang="sv-SE" sz="2400" dirty="0"/>
          </a:p>
          <a:p>
            <a:r>
              <a:rPr lang="sv-SE" sz="2400" dirty="0"/>
              <a:t>Ger mättnadskänslan  </a:t>
            </a:r>
          </a:p>
          <a:p>
            <a:r>
              <a:rPr lang="sv-SE" sz="2400" dirty="0"/>
              <a:t>Fördröjer magsäckstömningen </a:t>
            </a:r>
          </a:p>
          <a:p>
            <a:r>
              <a:rPr lang="sv-SE" sz="2400" dirty="0"/>
              <a:t>Minskar </a:t>
            </a:r>
            <a:r>
              <a:rPr lang="sv-SE" sz="2400" dirty="0" err="1"/>
              <a:t>glukagoninsöndringen</a:t>
            </a:r>
            <a:r>
              <a:rPr lang="sv-SE" sz="2400" dirty="0"/>
              <a:t>.</a:t>
            </a:r>
          </a:p>
          <a:p>
            <a:r>
              <a:rPr lang="sv-SE" sz="2400" dirty="0"/>
              <a:t>Stimulerar insulinfrisättning när blodsockret är högt</a:t>
            </a:r>
          </a:p>
          <a:p>
            <a:r>
              <a:rPr lang="sv-SE" sz="2400" dirty="0"/>
              <a:t>Ger ej hypoglykemi</a:t>
            </a:r>
          </a:p>
          <a:p>
            <a:endParaRPr lang="sv-SE" sz="2800" dirty="0"/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4CA384E-CD4A-F753-6522-83653EAFC1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66039" y="1368000"/>
            <a:ext cx="10466400" cy="541045"/>
          </a:xfrm>
        </p:spPr>
        <p:txBody>
          <a:bodyPr>
            <a:normAutofit fontScale="77500" lnSpcReduction="20000"/>
          </a:bodyPr>
          <a:lstStyle/>
          <a:p>
            <a:r>
              <a:rPr lang="sv-SE" sz="2000" dirty="0" err="1"/>
              <a:t>Liraglutide</a:t>
            </a:r>
            <a:r>
              <a:rPr lang="sv-SE" sz="2000" dirty="0"/>
              <a:t> (</a:t>
            </a:r>
            <a:r>
              <a:rPr lang="sv-SE" sz="2000" dirty="0" err="1"/>
              <a:t>Victoza</a:t>
            </a:r>
            <a:r>
              <a:rPr lang="sv-SE" sz="2000" dirty="0"/>
              <a:t>), </a:t>
            </a:r>
            <a:r>
              <a:rPr lang="sv-SE" sz="2000" dirty="0" err="1"/>
              <a:t>Semaglutide</a:t>
            </a:r>
            <a:r>
              <a:rPr lang="sv-SE" sz="2000" dirty="0"/>
              <a:t> (</a:t>
            </a:r>
            <a:r>
              <a:rPr lang="sv-SE" sz="2000" dirty="0" err="1"/>
              <a:t>Ozempic</a:t>
            </a:r>
            <a:r>
              <a:rPr lang="sv-SE" sz="2000" dirty="0"/>
              <a:t>, </a:t>
            </a:r>
            <a:r>
              <a:rPr lang="sv-SE" sz="2000" dirty="0" err="1"/>
              <a:t>Rybelsus</a:t>
            </a:r>
            <a:r>
              <a:rPr lang="sv-SE" sz="2000" dirty="0"/>
              <a:t>), </a:t>
            </a:r>
            <a:r>
              <a:rPr lang="sv-SE" sz="2000" dirty="0" err="1"/>
              <a:t>Exenatid</a:t>
            </a:r>
            <a:r>
              <a:rPr lang="sv-SE" sz="2000" dirty="0"/>
              <a:t> (</a:t>
            </a:r>
            <a:r>
              <a:rPr lang="sv-SE" sz="2000" dirty="0" err="1"/>
              <a:t>Byetta</a:t>
            </a:r>
            <a:r>
              <a:rPr lang="sv-SE" sz="2000" dirty="0"/>
              <a:t> och </a:t>
            </a:r>
            <a:r>
              <a:rPr lang="sv-SE" sz="2000" dirty="0" err="1"/>
              <a:t>Bydureon</a:t>
            </a:r>
            <a:r>
              <a:rPr lang="sv-SE" sz="2000" dirty="0"/>
              <a:t>), </a:t>
            </a:r>
            <a:r>
              <a:rPr lang="sv-SE" sz="2000" dirty="0" err="1"/>
              <a:t>Lixisenatide</a:t>
            </a:r>
            <a:r>
              <a:rPr lang="sv-SE" sz="2000" dirty="0"/>
              <a:t> (</a:t>
            </a:r>
            <a:r>
              <a:rPr lang="sv-SE" sz="2000" dirty="0" err="1"/>
              <a:t>Lyxumia</a:t>
            </a:r>
            <a:r>
              <a:rPr lang="sv-SE" sz="2000" dirty="0"/>
              <a:t>), </a:t>
            </a:r>
            <a:r>
              <a:rPr lang="sv-SE" sz="2000" dirty="0" err="1"/>
              <a:t>Dulaglitide</a:t>
            </a:r>
            <a:r>
              <a:rPr lang="sv-SE" sz="2000" dirty="0"/>
              <a:t> (</a:t>
            </a:r>
            <a:r>
              <a:rPr lang="sv-SE" sz="2000" dirty="0" err="1"/>
              <a:t>Trulicity</a:t>
            </a:r>
            <a:r>
              <a:rPr lang="sv-SE" sz="2000" dirty="0"/>
              <a:t>),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97114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INSULIN</a:t>
            </a:r>
          </a:p>
        </p:txBody>
      </p:sp>
      <p:pic>
        <p:nvPicPr>
          <p:cNvPr id="8" name="Picture 4" descr="http://www.pharmacology2000.com/Diabetes/Insulin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5681" y="1600201"/>
            <a:ext cx="475432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6B503B-321C-05C7-0102-299CE642A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b="1" dirty="0"/>
              <a:t>The LEADER trial: </a:t>
            </a:r>
            <a:r>
              <a:rPr lang="sv-SE" sz="4000" b="1" dirty="0" err="1"/>
              <a:t>liraglutid</a:t>
            </a:r>
            <a:r>
              <a:rPr lang="sv-SE" sz="4000" b="1" dirty="0"/>
              <a:t> (</a:t>
            </a:r>
            <a:r>
              <a:rPr lang="sv-SE" sz="4000" b="1" dirty="0" err="1"/>
              <a:t>Victoza</a:t>
            </a:r>
            <a:r>
              <a:rPr lang="sv-SE" sz="4000" b="1" dirty="0"/>
              <a:t>®)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56A32F5-2D3E-E375-3546-E4501D4B61E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CB4EBB0C-2192-F264-8235-FEB432D91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4839" y="1989138"/>
            <a:ext cx="8105795" cy="463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3159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13D7E4-06C5-B637-26E2-0DE1E3BEA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/>
              <a:t>DPP4- hämmare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76726A-2264-EF87-CC0E-8519F5BAC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394" y="2309760"/>
            <a:ext cx="9158748" cy="3678086"/>
          </a:xfrm>
        </p:spPr>
        <p:txBody>
          <a:bodyPr/>
          <a:lstStyle/>
          <a:p>
            <a:r>
              <a:rPr lang="sv-SE" sz="2000" dirty="0">
                <a:latin typeface="+mj-lt"/>
              </a:rPr>
              <a:t>Fördröjer nedbrytningen av GLP-1 och GLIP (</a:t>
            </a:r>
            <a:r>
              <a:rPr lang="sv-SE" sz="2000" dirty="0" err="1">
                <a:latin typeface="+mj-lt"/>
              </a:rPr>
              <a:t>inkretiner</a:t>
            </a:r>
            <a:r>
              <a:rPr lang="sv-SE" sz="2000" dirty="0">
                <a:latin typeface="+mj-lt"/>
              </a:rPr>
              <a:t>) som är kroppsegna hormoner som frisätts i tunntarmen vid en måltid. </a:t>
            </a:r>
          </a:p>
          <a:p>
            <a:endParaRPr lang="sv-SE" sz="2000" dirty="0">
              <a:latin typeface="+mj-lt"/>
            </a:endParaRPr>
          </a:p>
          <a:p>
            <a:r>
              <a:rPr lang="sv-SE" sz="2000" dirty="0">
                <a:latin typeface="+mj-lt"/>
              </a:rPr>
              <a:t>Har en liknande men svagare effekt på </a:t>
            </a:r>
            <a:r>
              <a:rPr lang="sv-SE" sz="2000" dirty="0" err="1">
                <a:latin typeface="+mj-lt"/>
              </a:rPr>
              <a:t>inkretinsystemet</a:t>
            </a:r>
            <a:r>
              <a:rPr lang="sv-SE" sz="2000" dirty="0">
                <a:latin typeface="+mj-lt"/>
              </a:rPr>
              <a:t> som GLP-1 </a:t>
            </a:r>
            <a:r>
              <a:rPr lang="sv-SE" sz="2000" dirty="0" err="1">
                <a:latin typeface="+mj-lt"/>
              </a:rPr>
              <a:t>analoger</a:t>
            </a:r>
            <a:r>
              <a:rPr lang="sv-SE" sz="2000" dirty="0">
                <a:latin typeface="+mj-lt"/>
              </a:rPr>
              <a:t>.</a:t>
            </a:r>
          </a:p>
          <a:p>
            <a:pPr marL="0" indent="0">
              <a:buNone/>
            </a:pPr>
            <a:endParaRPr lang="sv-SE" sz="2000" dirty="0">
              <a:latin typeface="+mj-lt"/>
            </a:endParaRPr>
          </a:p>
          <a:p>
            <a:r>
              <a:rPr lang="sv-SE" sz="2000" dirty="0">
                <a:latin typeface="+mj-lt"/>
              </a:rPr>
              <a:t>Kardiovaskulärt säkert men utan visade </a:t>
            </a:r>
            <a:r>
              <a:rPr lang="sv-SE" sz="2000" dirty="0" err="1">
                <a:latin typeface="+mj-lt"/>
              </a:rPr>
              <a:t>kardioprotektiva</a:t>
            </a:r>
            <a:r>
              <a:rPr lang="sv-SE" sz="2000" dirty="0">
                <a:latin typeface="+mj-lt"/>
              </a:rPr>
              <a:t> effekter.</a:t>
            </a:r>
          </a:p>
          <a:p>
            <a:endParaRPr lang="sv-SE" sz="2000" dirty="0">
              <a:latin typeface="+mj-lt"/>
            </a:endParaRP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1DB1B1E-7160-2BB5-6C68-63EBD7ABF61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sz="2000" b="1" dirty="0" err="1"/>
              <a:t>Linagliptin</a:t>
            </a:r>
            <a:r>
              <a:rPr lang="sv-SE" sz="2000" b="1" dirty="0"/>
              <a:t> (</a:t>
            </a:r>
            <a:r>
              <a:rPr lang="sv-SE" sz="2000" b="1" dirty="0" err="1"/>
              <a:t>Trajenta</a:t>
            </a:r>
            <a:r>
              <a:rPr lang="sv-SE" sz="2000" b="1" dirty="0"/>
              <a:t>) </a:t>
            </a:r>
            <a:r>
              <a:rPr lang="sv-SE" sz="2000" b="1" dirty="0" err="1"/>
              <a:t>Sitagliptin</a:t>
            </a:r>
            <a:r>
              <a:rPr lang="sv-SE" sz="2000" b="1" dirty="0"/>
              <a:t> (</a:t>
            </a:r>
            <a:r>
              <a:rPr lang="sv-SE" sz="2000" b="1" dirty="0" err="1"/>
              <a:t>Januvia</a:t>
            </a:r>
            <a:r>
              <a:rPr lang="sv-SE" sz="2000" b="1" dirty="0"/>
              <a:t>), </a:t>
            </a:r>
            <a:r>
              <a:rPr lang="sv-SE" sz="2000" b="1" dirty="0" err="1"/>
              <a:t>Vildagliptin</a:t>
            </a:r>
            <a:r>
              <a:rPr lang="sv-SE" sz="2000" b="1" dirty="0"/>
              <a:t> (</a:t>
            </a:r>
            <a:r>
              <a:rPr lang="sv-SE" sz="2000" b="1" dirty="0" err="1"/>
              <a:t>Galvus</a:t>
            </a:r>
            <a:r>
              <a:rPr lang="sv-SE" sz="2000" b="1" dirty="0"/>
              <a:t>), </a:t>
            </a:r>
            <a:r>
              <a:rPr lang="sv-SE" sz="2000" b="1" dirty="0" err="1"/>
              <a:t>Saxagliptin</a:t>
            </a:r>
            <a:r>
              <a:rPr lang="sv-SE" sz="2000" b="1" dirty="0"/>
              <a:t> (</a:t>
            </a:r>
            <a:r>
              <a:rPr lang="sv-SE" sz="2000" b="1" dirty="0" err="1"/>
              <a:t>Onglyza</a:t>
            </a:r>
            <a:r>
              <a:rPr lang="sv-SE" sz="2000" b="1" dirty="0"/>
              <a:t>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95141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Stimulerar </a:t>
            </a:r>
            <a:r>
              <a:rPr lang="sv-SE" dirty="0" err="1"/>
              <a:t>ppar</a:t>
            </a:r>
            <a:r>
              <a:rPr lang="sv-SE" dirty="0"/>
              <a:t>-g receptorer. Minskad insulinresistens.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Ger viktuppgång. Risk för hjärtsvikt. Ökad frakturrisk.</a:t>
            </a:r>
          </a:p>
          <a:p>
            <a:endParaRPr lang="sv-SE" dirty="0"/>
          </a:p>
          <a:p>
            <a:r>
              <a:rPr lang="sv-SE" dirty="0"/>
              <a:t>Viss riskökning för </a:t>
            </a:r>
            <a:r>
              <a:rPr lang="sv-SE" dirty="0" err="1"/>
              <a:t>urinblåsecancer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/>
              <a:t>Används väldigt lite </a:t>
            </a:r>
            <a:r>
              <a:rPr lang="sv-SE" dirty="0" err="1"/>
              <a:t>fn</a:t>
            </a:r>
            <a:r>
              <a:rPr lang="sv-SE" dirty="0"/>
              <a:t>.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0000" lnSpcReduction="20000"/>
          </a:bodyPr>
          <a:lstStyle/>
          <a:p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Pioglitazon</a:t>
            </a:r>
            <a:r>
              <a:rPr lang="sv-SE" dirty="0"/>
              <a:t> ( </a:t>
            </a:r>
            <a:r>
              <a:rPr lang="sv-SE" dirty="0" err="1"/>
              <a:t>Actos</a:t>
            </a:r>
            <a:r>
              <a:rPr lang="sv-SE" dirty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156594181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755B07-7753-427F-BCF5-1FC8905EC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720000"/>
            <a:ext cx="7240554" cy="648000"/>
          </a:xfrm>
        </p:spPr>
        <p:txBody>
          <a:bodyPr/>
          <a:lstStyle/>
          <a:p>
            <a:r>
              <a:rPr lang="sv-SE" sz="3200" b="1" dirty="0"/>
              <a:t>Insulin vid typ 2 diabetes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FDFA8D8-472B-403B-979E-50422BC61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368" y="1684636"/>
            <a:ext cx="6714687" cy="4453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Behövs ofta i samband med inneliggande vård för annan sjukdom och vid debut av typ 2 diabetes. 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Om insulinbehov finns gå snabbt över till </a:t>
            </a:r>
            <a:r>
              <a:rPr lang="sv-SE" dirty="0" err="1"/>
              <a:t>natt+måltidsinsulin</a:t>
            </a:r>
            <a:r>
              <a:rPr lang="sv-SE" dirty="0"/>
              <a:t>.</a:t>
            </a:r>
          </a:p>
          <a:p>
            <a:r>
              <a:rPr lang="sv-SE" dirty="0"/>
              <a:t>Utvärdera doser och om insulinbehovet kvarstår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259D165-42FB-4ADC-97B6-7E1D62629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30" y="2497239"/>
            <a:ext cx="675322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421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4E4D61-0F78-8B43-87EA-5834A5473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23" y="262550"/>
            <a:ext cx="10749777" cy="1105450"/>
          </a:xfrm>
        </p:spPr>
        <p:txBody>
          <a:bodyPr/>
          <a:lstStyle/>
          <a:p>
            <a:r>
              <a:rPr lang="sv-SE" dirty="0"/>
              <a:t>Samband mellan HbA1c och risk för komplikationer (diabeteshandboken)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BFE6CB3-C36F-2A40-D162-B5720D43B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C2D72CE-730C-BD4D-9BDF-8B64BB4B254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DE45703-36EC-68A2-6942-F2BC0D788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00" y="2129433"/>
            <a:ext cx="8263093" cy="433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FB329631-5106-1EB2-1293-09A4324FB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23" y="1300562"/>
            <a:ext cx="8546470" cy="540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50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45AB11-87DA-DAD8-1932-CD5CC4F18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Målsättning  HbA1c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663DD599-6F5A-8C31-60FB-0520DB187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000" y="2200700"/>
            <a:ext cx="8280000" cy="1683237"/>
          </a:xfrm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7BB6C6C-9201-ED47-D6D0-87834DF77F2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26706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55FFDA-8C35-11A2-4AF3-24200C3E6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Blodtryck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2E0327-9725-B1CC-4A34-2F87EC326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Blodtrycksmål &lt;140/85 </a:t>
            </a:r>
          </a:p>
          <a:p>
            <a:endParaRPr lang="sv-SE" dirty="0"/>
          </a:p>
          <a:p>
            <a:r>
              <a:rPr lang="sv-SE" dirty="0"/>
              <a:t>Vid ökad utsöndring av protein i urinen så är målet &lt;130/80.</a:t>
            </a:r>
          </a:p>
          <a:p>
            <a:r>
              <a:rPr lang="sv-SE" b="1" dirty="0"/>
              <a:t>Albumin </a:t>
            </a:r>
            <a:r>
              <a:rPr lang="sv-SE" b="1" dirty="0" err="1"/>
              <a:t>kreatinin</a:t>
            </a:r>
            <a:r>
              <a:rPr lang="sv-SE" b="1" dirty="0"/>
              <a:t> kvot</a:t>
            </a:r>
          </a:p>
          <a:p>
            <a:r>
              <a:rPr lang="sv-SE" dirty="0"/>
              <a:t>- normalt &lt; 3 mg/</a:t>
            </a:r>
            <a:r>
              <a:rPr lang="sv-SE" dirty="0" err="1"/>
              <a:t>mmol</a:t>
            </a:r>
            <a:endParaRPr lang="sv-SE" dirty="0"/>
          </a:p>
          <a:p>
            <a:r>
              <a:rPr lang="sv-SE" dirty="0"/>
              <a:t>- mikro </a:t>
            </a:r>
            <a:r>
              <a:rPr lang="sv-SE" dirty="0" err="1"/>
              <a:t>albumminuri</a:t>
            </a:r>
            <a:r>
              <a:rPr lang="sv-SE" dirty="0"/>
              <a:t> &gt;3 mg/</a:t>
            </a:r>
            <a:r>
              <a:rPr lang="sv-SE" dirty="0" err="1"/>
              <a:t>mmol</a:t>
            </a:r>
            <a:endParaRPr lang="sv-SE" dirty="0"/>
          </a:p>
          <a:p>
            <a:r>
              <a:rPr lang="sv-SE" dirty="0"/>
              <a:t>-makro albuminuri &gt;30 mg/</a:t>
            </a:r>
            <a:r>
              <a:rPr lang="sv-SE" dirty="0" err="1"/>
              <a:t>mmol</a:t>
            </a:r>
            <a:endParaRPr lang="sv-SE" dirty="0"/>
          </a:p>
          <a:p>
            <a:endParaRPr lang="sv-SE" dirty="0"/>
          </a:p>
          <a:p>
            <a:r>
              <a:rPr lang="sv-SE" dirty="0"/>
              <a:t>Vid ökad proteinutsöndring behandling med ACE-hämmare ( </a:t>
            </a:r>
            <a:r>
              <a:rPr lang="sv-SE" dirty="0" err="1"/>
              <a:t>enalapril</a:t>
            </a:r>
            <a:r>
              <a:rPr lang="sv-SE" dirty="0"/>
              <a:t>, </a:t>
            </a:r>
            <a:r>
              <a:rPr lang="sv-SE" dirty="0" err="1"/>
              <a:t>ramipril</a:t>
            </a:r>
            <a:r>
              <a:rPr lang="sv-SE" dirty="0"/>
              <a:t>) eller </a:t>
            </a:r>
            <a:r>
              <a:rPr lang="sv-SE" dirty="0" err="1"/>
              <a:t>Angiotensin</a:t>
            </a:r>
            <a:r>
              <a:rPr lang="sv-SE" dirty="0"/>
              <a:t> receptor blockad ( </a:t>
            </a:r>
            <a:r>
              <a:rPr lang="sv-SE" dirty="0" err="1"/>
              <a:t>losartan</a:t>
            </a:r>
            <a:r>
              <a:rPr lang="sv-SE" dirty="0"/>
              <a:t>, </a:t>
            </a:r>
            <a:r>
              <a:rPr lang="sv-SE" dirty="0" err="1"/>
              <a:t>candesartan</a:t>
            </a:r>
            <a:r>
              <a:rPr lang="sv-SE" dirty="0"/>
              <a:t>)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0B80CA0-27A6-77CA-0579-33DD36BBD0D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16106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76BC89-C9FE-EBC1-4CBE-D92A47209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Blodfetter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1F6D95-D944-80A1-2939-1B3B333E4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i="0" dirty="0">
                <a:solidFill>
                  <a:srgbClr val="333333"/>
                </a:solidFill>
                <a:effectLst/>
                <a:latin typeface="open sans" panose="020B0604020202020204" pitchFamily="34" charset="0"/>
              </a:rPr>
              <a:t>Styrs av patentens kardiovaskulära risk</a:t>
            </a:r>
          </a:p>
          <a:p>
            <a:endParaRPr lang="sv-SE" b="1" dirty="0">
              <a:solidFill>
                <a:srgbClr val="333333"/>
              </a:solidFill>
              <a:latin typeface="open sans" panose="020B0604020202020204" pitchFamily="34" charset="0"/>
            </a:endParaRPr>
          </a:p>
          <a:p>
            <a:pPr algn="l"/>
            <a:r>
              <a:rPr lang="sv-SE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Mycket hög risk</a:t>
            </a:r>
          </a:p>
          <a:p>
            <a:pPr algn="l"/>
            <a:r>
              <a:rPr lang="sv-SE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Målvärde för LDL &lt;1,4 </a:t>
            </a:r>
            <a:r>
              <a:rPr lang="sv-SE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mmol</a:t>
            </a:r>
            <a:r>
              <a:rPr lang="sv-SE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/L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Sekundärprevention vid </a:t>
            </a:r>
            <a:r>
              <a:rPr lang="sv-SE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aterosklerotisk</a:t>
            </a:r>
            <a:r>
              <a:rPr lang="sv-SE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sjukdom, till exempel </a:t>
            </a:r>
            <a:r>
              <a:rPr lang="sv-SE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ischemisk</a:t>
            </a:r>
            <a:r>
              <a:rPr lang="sv-SE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hjärtsjukdom, TIA/</a:t>
            </a:r>
            <a:r>
              <a:rPr lang="sv-SE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ischemisk</a:t>
            </a:r>
            <a:r>
              <a:rPr lang="sv-SE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stroke, aortasjukdom, perifer artärsjukdom.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Diabetes typ 2 (eller typ 1 &gt;40 års ålder) med manifest ateroskleros, mikrovaskulära komplikationer från minst 3 lokaler (till exempel </a:t>
            </a:r>
            <a:r>
              <a:rPr lang="sv-SE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retinopati</a:t>
            </a:r>
            <a:r>
              <a:rPr lang="sv-SE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mikroalbuminuri, </a:t>
            </a:r>
            <a:r>
              <a:rPr lang="sv-SE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neuropati</a:t>
            </a:r>
            <a:r>
              <a:rPr lang="sv-SE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) 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AD5BBFA-F47E-099D-0BB0-06E0119C0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läkemedelsbehandling</a:t>
            </a:r>
          </a:p>
        </p:txBody>
      </p:sp>
    </p:spTree>
    <p:extLst>
      <p:ext uri="{BB962C8B-B14F-4D97-AF65-F5344CB8AC3E}">
        <p14:creationId xmlns:p14="http://schemas.microsoft.com/office/powerpoint/2010/main" val="13166916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01D4FF-4041-B9B3-78B6-ED8446E17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800" y="712637"/>
            <a:ext cx="10465200" cy="648000"/>
          </a:xfrm>
        </p:spPr>
        <p:txBody>
          <a:bodyPr/>
          <a:lstStyle/>
          <a:p>
            <a:r>
              <a:rPr lang="sv-SE" dirty="0"/>
              <a:t>Blodfetter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4AE550F-8D89-FD27-4F31-0516AE734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sv-SE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Hög risk</a:t>
            </a:r>
          </a:p>
          <a:p>
            <a:pPr algn="l"/>
            <a:r>
              <a:rPr lang="sv-SE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Målvärde LDL &lt;1,8 </a:t>
            </a:r>
            <a:r>
              <a:rPr lang="sv-SE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mmol</a:t>
            </a:r>
            <a:r>
              <a:rPr lang="sv-SE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/l)</a:t>
            </a:r>
          </a:p>
          <a:p>
            <a:endParaRPr lang="sv-SE" dirty="0"/>
          </a:p>
          <a:p>
            <a:r>
              <a:rPr lang="sv-SE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Patienter med diabetes som inte har mycket hög risk (se ovan) eller måttlig risk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5445497-9E1A-7DD2-4165-451558421C7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läkemedelsbehandling</a:t>
            </a:r>
          </a:p>
        </p:txBody>
      </p:sp>
    </p:spTree>
    <p:extLst>
      <p:ext uri="{BB962C8B-B14F-4D97-AF65-F5344CB8AC3E}">
        <p14:creationId xmlns:p14="http://schemas.microsoft.com/office/powerpoint/2010/main" val="18097424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66C2A4-EE8A-F720-F789-0654AF9DE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Blodfetter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702B6C-AE4A-8343-EB48-40F759CA2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sv-SE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Måttlig risk</a:t>
            </a:r>
            <a:br>
              <a:rPr lang="sv-SE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endParaRPr lang="sv-SE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sv-SE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Målvärde LDL &lt;2,6 </a:t>
            </a:r>
            <a:r>
              <a:rPr lang="sv-SE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mmol</a:t>
            </a:r>
            <a:r>
              <a:rPr lang="sv-SE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/l)</a:t>
            </a:r>
          </a:p>
          <a:p>
            <a:endParaRPr lang="sv-SE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Välkontrollerad diabetes typ 2 (eller typ 1 &gt; 40 års ålder) med &lt;10 års diabetesduration och utan organskador eller </a:t>
            </a:r>
            <a:r>
              <a:rPr lang="sv-SE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aterosklerotiska</a:t>
            </a:r>
            <a:r>
              <a:rPr lang="sv-SE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riskfaktorer.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Många med grad 2-hypertoni.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2A39125-B0BC-D3FD-0980-9B77319E96D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läkemedelsbehandling</a:t>
            </a:r>
          </a:p>
        </p:txBody>
      </p:sp>
    </p:spTree>
    <p:extLst>
      <p:ext uri="{BB962C8B-B14F-4D97-AF65-F5344CB8AC3E}">
        <p14:creationId xmlns:p14="http://schemas.microsoft.com/office/powerpoint/2010/main" val="1997508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Insulinets funktion i kroppen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v-SE" dirty="0">
                <a:solidFill>
                  <a:srgbClr val="981E32"/>
                </a:solidFill>
              </a:rPr>
              <a:t>   ”</a:t>
            </a:r>
            <a:r>
              <a:rPr lang="sv-SE" dirty="0"/>
              <a:t>Öppnar dörren” för att sockret skall komma in i cellen och kunna användas som energikälla.</a:t>
            </a:r>
          </a:p>
          <a:p>
            <a:pPr>
              <a:buNone/>
            </a:pPr>
            <a:endParaRPr lang="sv-SE" dirty="0"/>
          </a:p>
          <a:p>
            <a:pPr>
              <a:buFontTx/>
              <a:buChar char="-"/>
            </a:pPr>
            <a:r>
              <a:rPr lang="sv-SE" dirty="0"/>
              <a:t>Stimulerar inlagring av socker i form av glykogen i levern och muskler.</a:t>
            </a:r>
          </a:p>
          <a:p>
            <a:pPr>
              <a:buNone/>
            </a:pPr>
            <a:endParaRPr lang="sv-SE" dirty="0"/>
          </a:p>
          <a:p>
            <a:pPr>
              <a:buFontTx/>
              <a:buChar char="-"/>
            </a:pPr>
            <a:r>
              <a:rPr lang="sv-SE" dirty="0"/>
              <a:t>Stimulerar uppbyggnad av fett från överskottet av kolhydrater.</a:t>
            </a:r>
          </a:p>
          <a:p>
            <a:pPr>
              <a:buFontTx/>
              <a:buChar char="-"/>
            </a:pPr>
            <a:endParaRPr lang="sv-SE" dirty="0"/>
          </a:p>
          <a:p>
            <a:pPr>
              <a:buFontTx/>
              <a:buChar char="-"/>
            </a:pPr>
            <a:r>
              <a:rPr lang="sv-SE" dirty="0"/>
              <a:t>Stimulerar uppbyggnad av kroppens proteiner.</a:t>
            </a:r>
          </a:p>
          <a:p>
            <a:pPr>
              <a:buFontTx/>
              <a:buChar char="-"/>
            </a:pPr>
            <a:endParaRPr lang="sv-SE" dirty="0"/>
          </a:p>
          <a:p>
            <a:pPr>
              <a:buFontTx/>
              <a:buChar char="-"/>
            </a:pPr>
            <a:endParaRPr lang="sv-SE" dirty="0">
              <a:solidFill>
                <a:srgbClr val="981E32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7F50D8-228E-A1A8-D4B5-DF86FACC5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Blodfetter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6A79A99-B397-9348-3EF2-83E88D5BE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Atorvastatin</a:t>
            </a:r>
            <a:r>
              <a:rPr lang="sv-SE" dirty="0"/>
              <a:t> i 10-80 mg</a:t>
            </a:r>
          </a:p>
          <a:p>
            <a:endParaRPr lang="sv-SE" dirty="0"/>
          </a:p>
          <a:p>
            <a:r>
              <a:rPr lang="sv-SE" dirty="0"/>
              <a:t>Vid otillräcklig effekt efter 3 månader tillägg av </a:t>
            </a:r>
            <a:r>
              <a:rPr lang="sv-SE" dirty="0" err="1"/>
              <a:t>ezetimib</a:t>
            </a:r>
            <a:r>
              <a:rPr lang="sv-SE" dirty="0"/>
              <a:t> 10 mg/dag.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F507E30-351E-E781-8864-214E704445D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Läkemedelsbehandling</a:t>
            </a:r>
          </a:p>
        </p:txBody>
      </p:sp>
    </p:spTree>
    <p:extLst>
      <p:ext uri="{BB962C8B-B14F-4D97-AF65-F5344CB8AC3E}">
        <p14:creationId xmlns:p14="http://schemas.microsoft.com/office/powerpoint/2010/main" val="31765489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1041B2-51F4-5462-45A6-95E14D85D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Rökning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472491-3FCC-7D25-7706-CAA67AACD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sv-SE" b="1" i="0" dirty="0">
                <a:solidFill>
                  <a:srgbClr val="353535"/>
                </a:solidFill>
                <a:effectLst/>
                <a:latin typeface="Inter"/>
              </a:rPr>
              <a:t>Remissrutiner</a:t>
            </a:r>
          </a:p>
          <a:p>
            <a:pPr algn="l"/>
            <a:r>
              <a:rPr lang="sv-SE" b="0" i="0" dirty="0">
                <a:solidFill>
                  <a:srgbClr val="1E1E1E"/>
                </a:solidFill>
                <a:effectLst/>
                <a:latin typeface="Open Sans" panose="020B0606030504020204" pitchFamily="34" charset="0"/>
              </a:rPr>
              <a:t>Alla rökare ska erbjudas kvalificerat rådgivande samtal hos diplomerad tobaksavvänjare.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0CFFF4F-8241-DB34-3BA0-19F843B08C1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50638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95D48F-23DC-FAFE-0A99-523F08058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Rökstopp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6881FF-F71E-FA4D-EC73-7EE19132F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sv-SE" b="1" i="0" dirty="0">
                <a:solidFill>
                  <a:srgbClr val="353535"/>
                </a:solidFill>
                <a:effectLst/>
                <a:latin typeface="Inter"/>
              </a:rPr>
              <a:t>Remissrutiner</a:t>
            </a:r>
          </a:p>
          <a:p>
            <a:pPr algn="l"/>
            <a:r>
              <a:rPr lang="sv-SE" b="0" i="0" dirty="0">
                <a:solidFill>
                  <a:srgbClr val="1E1E1E"/>
                </a:solidFill>
                <a:effectLst/>
                <a:latin typeface="Open Sans" panose="020B0606030504020204" pitchFamily="34" charset="0"/>
              </a:rPr>
              <a:t>Alla rökare ska erbjudas kvalificerat rådgivande samtal hos diplomerad tobaksavvänjare.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97705C-BD5F-9047-6EFE-07262423431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Nationellt kunskapsstöd tobaksvanor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B0B3A7F-5B83-6E3D-5B7A-49434E397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00" y="486483"/>
            <a:ext cx="10465200" cy="533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760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2D17D7-6E62-EA61-A44B-D536408D4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A5E721E8-6931-A4A4-9E57-D1DF3FCDD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799" y="365349"/>
            <a:ext cx="9600549" cy="4258901"/>
          </a:xfrm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9714751-1704-7817-52CC-1B436B4C374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3D011BB-AB58-1195-48AE-9C43EF38B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99" y="4761823"/>
            <a:ext cx="9398045" cy="152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257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0AFE39-7C3C-CA5A-E369-267A8F104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A50FB81E-F1C3-73F6-C738-5B3372DED8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304" y="477981"/>
            <a:ext cx="8363178" cy="5746173"/>
          </a:xfrm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1BD6670-0D9D-2C87-2FC9-C575C75A285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374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BD9F1A-0E2D-4354-99C9-39E9723C8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1457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Kolhydrat lager i kroppen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Blodsockret motsvarar 4 g KH.</a:t>
            </a:r>
          </a:p>
          <a:p>
            <a:endParaRPr lang="sv-SE" dirty="0"/>
          </a:p>
          <a:p>
            <a:r>
              <a:rPr lang="sv-SE" dirty="0"/>
              <a:t>Socker lager i levern (glykogen) 100 g.</a:t>
            </a:r>
          </a:p>
          <a:p>
            <a:endParaRPr lang="sv-SE" dirty="0"/>
          </a:p>
          <a:p>
            <a:r>
              <a:rPr lang="sv-SE" dirty="0"/>
              <a:t>Socker lager i muskulaturen 400 g.</a:t>
            </a:r>
          </a:p>
          <a:p>
            <a:endParaRPr lang="sv-SE" dirty="0"/>
          </a:p>
          <a:p>
            <a:r>
              <a:rPr lang="sv-SE" dirty="0"/>
              <a:t>Efter träning är kroppen extra bra på att ta upp och lagra socker. Ökad insulinkänslighet då.</a:t>
            </a:r>
          </a:p>
          <a:p>
            <a:endParaRPr lang="sv-SE" dirty="0"/>
          </a:p>
          <a:p>
            <a:r>
              <a:rPr lang="sv-SE" dirty="0"/>
              <a:t>Sockret kan ej tas upp och lagras vid insulinbrist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Blodsocker höjande hormoner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b="1" dirty="0" err="1"/>
              <a:t>Glukagon</a:t>
            </a:r>
            <a:r>
              <a:rPr lang="sv-SE" dirty="0"/>
              <a:t>. Bildas från bukspottskörteln. Stimulerar sockernybildning från levern. Höjer socker nivån.</a:t>
            </a:r>
          </a:p>
          <a:p>
            <a:endParaRPr lang="sv-SE" dirty="0"/>
          </a:p>
          <a:p>
            <a:r>
              <a:rPr lang="sv-SE" b="1" dirty="0"/>
              <a:t>Adrenalin</a:t>
            </a:r>
            <a:r>
              <a:rPr lang="sv-SE" dirty="0"/>
              <a:t>. Ökar vid stress samt vid svält ( även insulinbrist.)</a:t>
            </a:r>
          </a:p>
          <a:p>
            <a:pPr marL="0" indent="0">
              <a:buNone/>
            </a:pPr>
            <a:r>
              <a:rPr lang="sv-SE" dirty="0"/>
              <a:t>   Ökar blodsockret och kan även göra att fett bryts ner till fettsyror. </a:t>
            </a:r>
          </a:p>
          <a:p>
            <a:pPr>
              <a:buNone/>
            </a:pPr>
            <a:endParaRPr lang="sv-SE" dirty="0"/>
          </a:p>
          <a:p>
            <a:r>
              <a:rPr lang="sv-SE" b="1" dirty="0"/>
              <a:t>Kortison</a:t>
            </a:r>
            <a:r>
              <a:rPr lang="sv-SE" dirty="0"/>
              <a:t>. Ökar vid stress. Höjer blodsockret.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b="1" dirty="0"/>
              <a:t>Tillväxthormon</a:t>
            </a:r>
            <a:r>
              <a:rPr lang="sv-SE" dirty="0"/>
              <a:t>. Höjer blodsockret.</a:t>
            </a:r>
          </a:p>
          <a:p>
            <a:endParaRPr lang="sv-S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händer vid insulinbrist 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Blodsockret stiger.</a:t>
            </a:r>
          </a:p>
          <a:p>
            <a:endParaRPr lang="sv-SE" dirty="0"/>
          </a:p>
          <a:p>
            <a:r>
              <a:rPr lang="sv-SE" dirty="0"/>
              <a:t>Trots hög socker nivå uppfattar kroppen </a:t>
            </a:r>
            <a:r>
              <a:rPr lang="sv-SE" dirty="0" err="1"/>
              <a:t>enerigibrist</a:t>
            </a:r>
            <a:r>
              <a:rPr lang="sv-SE" dirty="0"/>
              <a:t>. </a:t>
            </a:r>
          </a:p>
          <a:p>
            <a:endParaRPr lang="sv-SE" dirty="0"/>
          </a:p>
          <a:p>
            <a:r>
              <a:rPr lang="sv-SE" dirty="0" err="1"/>
              <a:t>Glukagon</a:t>
            </a:r>
            <a:r>
              <a:rPr lang="sv-SE" dirty="0"/>
              <a:t> och stresshormoner stiger vilket gör att blodsockret stiger mera och fett bryts ner till fettsyror som kan leda till syraförgiftning.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gion Jämtland Härjedalen - grundmall 1">
  <a:themeElements>
    <a:clrScheme name="1 - Region Jämtland Härjedalen">
      <a:dk1>
        <a:srgbClr val="000000"/>
      </a:dk1>
      <a:lt1>
        <a:srgbClr val="FFFFFF"/>
      </a:lt1>
      <a:dk2>
        <a:srgbClr val="ACA39A"/>
      </a:dk2>
      <a:lt2>
        <a:srgbClr val="FFFFFF"/>
      </a:lt2>
      <a:accent1>
        <a:srgbClr val="97D700"/>
      </a:accent1>
      <a:accent2>
        <a:srgbClr val="D539B5"/>
      </a:accent2>
      <a:accent3>
        <a:srgbClr val="00AEC7"/>
      </a:accent3>
      <a:accent4>
        <a:srgbClr val="84329B"/>
      </a:accent4>
      <a:accent5>
        <a:srgbClr val="64A70B"/>
      </a:accent5>
      <a:accent6>
        <a:srgbClr val="ACA39A"/>
      </a:accent6>
      <a:hlink>
        <a:srgbClr val="000000"/>
      </a:hlink>
      <a:folHlink>
        <a:srgbClr val="796E65"/>
      </a:folHlink>
    </a:clrScheme>
    <a:fontScheme name="RJH - Rubrik Arial Narrow -  Bröd Arial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B4FCD84-60C7-4CD4-828A-4B73F38676EC}" vid="{303D9469-CD6E-4BA8-986A-1BE8C95A53D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58f8a1f-fd98-4038-8d82-e415d333ef5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7BC6B5D7B6C64683773CEA9D4D67D4" ma:contentTypeVersion="3" ma:contentTypeDescription="Skapa ett nytt dokument." ma:contentTypeScope="" ma:versionID="1bb8f74c348b67aa802bec903b6a3efb">
  <xsd:schema xmlns:xsd="http://www.w3.org/2001/XMLSchema" xmlns:xs="http://www.w3.org/2001/XMLSchema" xmlns:p="http://schemas.microsoft.com/office/2006/metadata/properties" xmlns:ns3="558f8a1f-fd98-4038-8d82-e415d333ef52" targetNamespace="http://schemas.microsoft.com/office/2006/metadata/properties" ma:root="true" ma:fieldsID="4d67c00f114a093073d6e695c7f1becc" ns3:_="">
    <xsd:import namespace="558f8a1f-fd98-4038-8d82-e415d333ef5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8f8a1f-fd98-4038-8d82-e415d333ef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C45C89-5D72-4453-B5AC-C29D9AE090F4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558f8a1f-fd98-4038-8d82-e415d333ef5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A8EB864-2AA9-405F-877C-D1ABB95EB1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6A115E-AFD8-456F-8CDF-FAAE98C223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8f8a1f-fd98-4038-8d82-e415d333ef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d3b4cf3a-ca77-4a02-aefa-f4398591468f}" enabled="0" method="" siteId="{d3b4cf3a-ca77-4a02-aefa-f4398591468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360</TotalTime>
  <Words>2629</Words>
  <Application>Microsoft Office PowerPoint</Application>
  <PresentationFormat>Bredbild</PresentationFormat>
  <Paragraphs>473</Paragraphs>
  <Slides>65</Slides>
  <Notes>12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65</vt:i4>
      </vt:variant>
    </vt:vector>
  </HeadingPairs>
  <TitlesOfParts>
    <vt:vector size="78" baseType="lpstr">
      <vt:lpstr>Arial</vt:lpstr>
      <vt:lpstr>Arial Narrow</vt:lpstr>
      <vt:lpstr>ArialMT</vt:lpstr>
      <vt:lpstr>Calibri</vt:lpstr>
      <vt:lpstr>CourierNewPSMT</vt:lpstr>
      <vt:lpstr>Inter</vt:lpstr>
      <vt:lpstr>open sans</vt:lpstr>
      <vt:lpstr>open sans</vt:lpstr>
      <vt:lpstr>TimesNewRomanPS-ItalicMT</vt:lpstr>
      <vt:lpstr>TimesNewRomanPSMT</vt:lpstr>
      <vt:lpstr>Verdana</vt:lpstr>
      <vt:lpstr>Wingdings</vt:lpstr>
      <vt:lpstr>Region Jämtland Härjedalen - grundmall 1</vt:lpstr>
      <vt:lpstr>Diabetes fortbildning </vt:lpstr>
      <vt:lpstr>TYP 1 DIABETES</vt:lpstr>
      <vt:lpstr>Diabetes typ-1</vt:lpstr>
      <vt:lpstr>Insulin</vt:lpstr>
      <vt:lpstr>INSULIN</vt:lpstr>
      <vt:lpstr>Insulinets funktion i kroppen</vt:lpstr>
      <vt:lpstr>Kolhydrat lager i kroppen</vt:lpstr>
      <vt:lpstr>Blodsocker höjande hormoner</vt:lpstr>
      <vt:lpstr>Vad händer vid insulinbrist ?</vt:lpstr>
      <vt:lpstr>Symtom vid insulinbrist</vt:lpstr>
      <vt:lpstr>INSULINBEHOV </vt:lpstr>
      <vt:lpstr>INSULINSORTER</vt:lpstr>
      <vt:lpstr>Insulin effektprofiler</vt:lpstr>
      <vt:lpstr>Hantering och förvaring ( Diabeteshandboken.se)</vt:lpstr>
      <vt:lpstr>Plats för insulininjektion ( Diabeteshandboken.se)</vt:lpstr>
      <vt:lpstr>Injektionstekning ( Diabeteshandboken.se)</vt:lpstr>
      <vt:lpstr>Blodsockermål</vt:lpstr>
      <vt:lpstr>Kontinuerlig glukosmätning-isCGM, real time GMM</vt:lpstr>
      <vt:lpstr>Korrigeringskvot </vt:lpstr>
      <vt:lpstr>Korrektionsdos insulin</vt:lpstr>
      <vt:lpstr>Korrektionsdos insulin</vt:lpstr>
      <vt:lpstr>Pröva ut rätt insulin dosering</vt:lpstr>
      <vt:lpstr>Kolhydratkvot</vt:lpstr>
      <vt:lpstr>Infektioner</vt:lpstr>
      <vt:lpstr>Effekter av fysisk aktivitet</vt:lpstr>
      <vt:lpstr>Insulinpumpbehandling</vt:lpstr>
      <vt:lpstr>Insulinpump då och nu</vt:lpstr>
      <vt:lpstr>Åtgärd vid stoppad insulinpump</vt:lpstr>
      <vt:lpstr>lågt blodsocker  (hypoglykemi)</vt:lpstr>
      <vt:lpstr>Symtom vid lågt blodsocker (hypoglykemi)</vt:lpstr>
      <vt:lpstr>MOTREGLERING</vt:lpstr>
      <vt:lpstr>Åtgärder vid lågt blodsocker</vt:lpstr>
      <vt:lpstr>Blodketonmätare</vt:lpstr>
      <vt:lpstr>Syraförgiftning -symtom</vt:lpstr>
      <vt:lpstr>Tolkning av blodketoner</vt:lpstr>
      <vt:lpstr>Diabetes typ 2</vt:lpstr>
      <vt:lpstr>Diabetes typ 2</vt:lpstr>
      <vt:lpstr>Diagnoskriterier diabetes</vt:lpstr>
      <vt:lpstr>Behandling</vt:lpstr>
      <vt:lpstr>Behandling</vt:lpstr>
      <vt:lpstr>Behandling</vt:lpstr>
      <vt:lpstr>PowerPoint-presentation</vt:lpstr>
      <vt:lpstr>Metformin och kontrast</vt:lpstr>
      <vt:lpstr>SU (sulfonylurea)</vt:lpstr>
      <vt:lpstr>SGLT2-hämmare  (sodium glucose transporter 2 inhibitor) </vt:lpstr>
      <vt:lpstr>SGLT2-hämmare</vt:lpstr>
      <vt:lpstr>EMPA-REG OUTCOME: empagliflozin (Jardiance®)</vt:lpstr>
      <vt:lpstr>Biverkningar SGLT2-hämmare</vt:lpstr>
      <vt:lpstr>GLP-1-agonister</vt:lpstr>
      <vt:lpstr>The LEADER trial: liraglutid (Victoza®)</vt:lpstr>
      <vt:lpstr>DPP4- hämmare</vt:lpstr>
      <vt:lpstr>Pioglitazon ( Actos )</vt:lpstr>
      <vt:lpstr>Insulin vid typ 2 diabetes</vt:lpstr>
      <vt:lpstr>Samband mellan HbA1c och risk för komplikationer (diabeteshandboken)</vt:lpstr>
      <vt:lpstr>Målsättning  HbA1c</vt:lpstr>
      <vt:lpstr>Blodtryck</vt:lpstr>
      <vt:lpstr>Blodfetter</vt:lpstr>
      <vt:lpstr>Blodfetter</vt:lpstr>
      <vt:lpstr>Blodfetter</vt:lpstr>
      <vt:lpstr>Blodfetter</vt:lpstr>
      <vt:lpstr>Rökning</vt:lpstr>
      <vt:lpstr>Rökstopp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fortbildning</dc:title>
  <dc:creator>Håkan Fureman</dc:creator>
  <cp:lastModifiedBy>Håkan Fureman</cp:lastModifiedBy>
  <cp:revision>17</cp:revision>
  <dcterms:created xsi:type="dcterms:W3CDTF">2023-05-19T06:38:48Z</dcterms:created>
  <dcterms:modified xsi:type="dcterms:W3CDTF">2023-05-22T18:30:46Z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0x0101001F7BC6B5D7B6C64683773CEA9D4D67D4</vt:lpwstr>
  </property>
</Properties>
</file>