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8" r:id="rId5"/>
  </p:sldMasterIdLst>
  <p:notesMasterIdLst>
    <p:notesMasterId r:id="rId41"/>
  </p:notesMasterIdLst>
  <p:sldIdLst>
    <p:sldId id="933" r:id="rId6"/>
    <p:sldId id="931" r:id="rId7"/>
    <p:sldId id="930" r:id="rId8"/>
    <p:sldId id="929" r:id="rId9"/>
    <p:sldId id="928" r:id="rId10"/>
    <p:sldId id="927" r:id="rId11"/>
    <p:sldId id="926" r:id="rId12"/>
    <p:sldId id="925" r:id="rId13"/>
    <p:sldId id="265" r:id="rId14"/>
    <p:sldId id="880" r:id="rId15"/>
    <p:sldId id="881" r:id="rId16"/>
    <p:sldId id="882" r:id="rId17"/>
    <p:sldId id="883" r:id="rId18"/>
    <p:sldId id="913" r:id="rId19"/>
    <p:sldId id="884" r:id="rId20"/>
    <p:sldId id="935" r:id="rId21"/>
    <p:sldId id="903" r:id="rId22"/>
    <p:sldId id="891" r:id="rId23"/>
    <p:sldId id="908" r:id="rId24"/>
    <p:sldId id="909" r:id="rId25"/>
    <p:sldId id="912" r:id="rId26"/>
    <p:sldId id="894" r:id="rId27"/>
    <p:sldId id="895" r:id="rId28"/>
    <p:sldId id="892" r:id="rId29"/>
    <p:sldId id="899" r:id="rId30"/>
    <p:sldId id="893" r:id="rId31"/>
    <p:sldId id="905" r:id="rId32"/>
    <p:sldId id="889" r:id="rId33"/>
    <p:sldId id="898" r:id="rId34"/>
    <p:sldId id="901" r:id="rId35"/>
    <p:sldId id="900" r:id="rId36"/>
    <p:sldId id="890" r:id="rId37"/>
    <p:sldId id="904" r:id="rId38"/>
    <p:sldId id="896" r:id="rId39"/>
    <p:sldId id="897" r:id="rId40"/>
  </p:sldIdLst>
  <p:sldSz cx="12192000" cy="6858000"/>
  <p:notesSz cx="6799263" cy="9929813"/>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96EA18-E386-B09C-1648-5A1D561FCFE6}" v="1" dt="2023-05-23T14:03:36.126"/>
    <p1510:client id="{5214A09F-73D2-4716-BB91-7104D61F85DB}" v="3330" dt="2023-05-24T06:05:45.679"/>
    <p1510:client id="{52209FA7-BE6F-C1CF-C0E5-4269F29B1B2D}" v="11" dt="2023-06-12T10:50:40.108"/>
    <p1510:client id="{5CC317C4-CE92-CFA3-CF64-DDA14F895A6D}" v="13" dt="2023-05-24T05:20:55.448"/>
    <p1510:client id="{791D61B5-7E54-FDF8-F554-B48F02C5DBD6}" v="8" dt="2023-05-24T10:58:48.158"/>
    <p1510:client id="{C3307462-E575-4C83-8B03-5077174FDB59}" vWet="2" dt="2023-05-24T05:52:36.2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1038" y="10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'Diagram dyraste prep'!$B$1</c:f>
              <c:strCache>
                <c:ptCount val="1"/>
                <c:pt idx="0">
                  <c:v>2023-kv1</c:v>
                </c:pt>
              </c:strCache>
            </c:strRef>
          </c:tx>
          <c:spPr>
            <a:solidFill>
              <a:schemeClr val="accent1"/>
            </a:solidFill>
            <a:ln>
              <a:noFill/>
            </a:ln>
            <a:effectLst/>
          </c:spPr>
          <c:invertIfNegative val="0"/>
          <c:cat>
            <c:strRef>
              <c:f>'Diagram dyraste prep'!$A$2:$A$16</c:f>
              <c:strCache>
                <c:ptCount val="15"/>
                <c:pt idx="0">
                  <c:v>Eliquis (antikoagulantia)</c:v>
                </c:pt>
                <c:pt idx="1">
                  <c:v>Darzalex (monoklonala antikroppar)</c:v>
                </c:pt>
                <c:pt idx="2">
                  <c:v>Keytruda (monoklonala antikroppar)</c:v>
                </c:pt>
                <c:pt idx="3">
                  <c:v>Eylea (kärlsjukdomar i ögat)</c:v>
                </c:pt>
                <c:pt idx="4">
                  <c:v>Onpattro (medel med verkan på nervsystemet)</c:v>
                </c:pt>
                <c:pt idx="5">
                  <c:v>Ozempic (blodglukossänkande exkl insuliner)</c:v>
                </c:pt>
                <c:pt idx="6">
                  <c:v>Jardiance (blodglukossänkande exkl insuliner) </c:v>
                </c:pt>
                <c:pt idx="7">
                  <c:v>Victoza (blodglukossänkande exkl insuliner)</c:v>
                </c:pt>
                <c:pt idx="8">
                  <c:v>Rybelsus (blodglukossänkande exkl insuliner)</c:v>
                </c:pt>
                <c:pt idx="9">
                  <c:v>Elvanse (psykostimulantia, medel vid adhd)</c:v>
                </c:pt>
                <c:pt idx="10">
                  <c:v>Opdivo (monoklonala antikroppar)</c:v>
                </c:pt>
                <c:pt idx="11">
                  <c:v>Privigen (immunglobulin)</c:v>
                </c:pt>
                <c:pt idx="12">
                  <c:v>Xtandi (antihormoner och relaterade medel))</c:v>
                </c:pt>
                <c:pt idx="13">
                  <c:v>Tagrisso (proteinkinashämmare)</c:v>
                </c:pt>
                <c:pt idx="14">
                  <c:v>Vyndaqel (medel med verkan på nervsystemet)</c:v>
                </c:pt>
              </c:strCache>
            </c:strRef>
          </c:cat>
          <c:val>
            <c:numRef>
              <c:f>'Diagram dyraste prep'!$B$2:$B$16</c:f>
              <c:numCache>
                <c:formatCode>#,##0.00</c:formatCode>
                <c:ptCount val="15"/>
                <c:pt idx="0">
                  <c:v>8220506.5662000002</c:v>
                </c:pt>
                <c:pt idx="1">
                  <c:v>7185024</c:v>
                </c:pt>
                <c:pt idx="2">
                  <c:v>4166362</c:v>
                </c:pt>
                <c:pt idx="3">
                  <c:v>2472800</c:v>
                </c:pt>
                <c:pt idx="4">
                  <c:v>2291447.6</c:v>
                </c:pt>
                <c:pt idx="5">
                  <c:v>2228674.0499999998</c:v>
                </c:pt>
                <c:pt idx="6">
                  <c:v>2209735.9900000002</c:v>
                </c:pt>
                <c:pt idx="7">
                  <c:v>2090525.86</c:v>
                </c:pt>
                <c:pt idx="8">
                  <c:v>2072299.5578000001</c:v>
                </c:pt>
                <c:pt idx="9">
                  <c:v>1781863.94</c:v>
                </c:pt>
                <c:pt idx="10">
                  <c:v>1693864</c:v>
                </c:pt>
                <c:pt idx="11">
                  <c:v>1596450</c:v>
                </c:pt>
                <c:pt idx="12">
                  <c:v>1532775</c:v>
                </c:pt>
                <c:pt idx="13">
                  <c:v>1501772.5</c:v>
                </c:pt>
                <c:pt idx="14">
                  <c:v>1396151.25</c:v>
                </c:pt>
              </c:numCache>
            </c:numRef>
          </c:val>
          <c:extLst>
            <c:ext xmlns:c16="http://schemas.microsoft.com/office/drawing/2014/chart" uri="{C3380CC4-5D6E-409C-BE32-E72D297353CC}">
              <c16:uniqueId val="{00000000-BACB-444D-85BF-BA917140A079}"/>
            </c:ext>
          </c:extLst>
        </c:ser>
        <c:ser>
          <c:idx val="1"/>
          <c:order val="1"/>
          <c:tx>
            <c:strRef>
              <c:f>'Diagram dyraste prep'!$C$1</c:f>
              <c:strCache>
                <c:ptCount val="1"/>
                <c:pt idx="0">
                  <c:v>2022-kv1</c:v>
                </c:pt>
              </c:strCache>
            </c:strRef>
          </c:tx>
          <c:spPr>
            <a:solidFill>
              <a:srgbClr val="0070C0"/>
            </a:solidFill>
            <a:ln>
              <a:noFill/>
            </a:ln>
            <a:effectLst/>
          </c:spPr>
          <c:invertIfNegative val="0"/>
          <c:cat>
            <c:strRef>
              <c:f>'Diagram dyraste prep'!$A$2:$A$16</c:f>
              <c:strCache>
                <c:ptCount val="15"/>
                <c:pt idx="0">
                  <c:v>Eliquis (antikoagulantia)</c:v>
                </c:pt>
                <c:pt idx="1">
                  <c:v>Darzalex (monoklonala antikroppar)</c:v>
                </c:pt>
                <c:pt idx="2">
                  <c:v>Keytruda (monoklonala antikroppar)</c:v>
                </c:pt>
                <c:pt idx="3">
                  <c:v>Eylea (kärlsjukdomar i ögat)</c:v>
                </c:pt>
                <c:pt idx="4">
                  <c:v>Onpattro (medel med verkan på nervsystemet)</c:v>
                </c:pt>
                <c:pt idx="5">
                  <c:v>Ozempic (blodglukossänkande exkl insuliner)</c:v>
                </c:pt>
                <c:pt idx="6">
                  <c:v>Jardiance (blodglukossänkande exkl insuliner) </c:v>
                </c:pt>
                <c:pt idx="7">
                  <c:v>Victoza (blodglukossänkande exkl insuliner)</c:v>
                </c:pt>
                <c:pt idx="8">
                  <c:v>Rybelsus (blodglukossänkande exkl insuliner)</c:v>
                </c:pt>
                <c:pt idx="9">
                  <c:v>Elvanse (psykostimulantia, medel vid adhd)</c:v>
                </c:pt>
                <c:pt idx="10">
                  <c:v>Opdivo (monoklonala antikroppar)</c:v>
                </c:pt>
                <c:pt idx="11">
                  <c:v>Privigen (immunglobulin)</c:v>
                </c:pt>
                <c:pt idx="12">
                  <c:v>Xtandi (antihormoner och relaterade medel))</c:v>
                </c:pt>
                <c:pt idx="13">
                  <c:v>Tagrisso (proteinkinashämmare)</c:v>
                </c:pt>
                <c:pt idx="14">
                  <c:v>Vyndaqel (medel med verkan på nervsystemet)</c:v>
                </c:pt>
              </c:strCache>
            </c:strRef>
          </c:cat>
          <c:val>
            <c:numRef>
              <c:f>'Diagram dyraste prep'!$C$2:$C$16</c:f>
              <c:numCache>
                <c:formatCode>#,##0.00</c:formatCode>
                <c:ptCount val="15"/>
                <c:pt idx="0">
                  <c:v>7444770.2599999998</c:v>
                </c:pt>
                <c:pt idx="1">
                  <c:v>2830464</c:v>
                </c:pt>
                <c:pt idx="2">
                  <c:v>2690092</c:v>
                </c:pt>
                <c:pt idx="3">
                  <c:v>2273600</c:v>
                </c:pt>
                <c:pt idx="4">
                  <c:v>705060.8</c:v>
                </c:pt>
                <c:pt idx="5">
                  <c:v>2782229.82</c:v>
                </c:pt>
                <c:pt idx="6">
                  <c:v>1696788.41</c:v>
                </c:pt>
                <c:pt idx="7">
                  <c:v>2694064.54</c:v>
                </c:pt>
                <c:pt idx="8">
                  <c:v>490717.12</c:v>
                </c:pt>
                <c:pt idx="9">
                  <c:v>1446970.74</c:v>
                </c:pt>
                <c:pt idx="10">
                  <c:v>2096922</c:v>
                </c:pt>
                <c:pt idx="11">
                  <c:v>561200</c:v>
                </c:pt>
                <c:pt idx="12">
                  <c:v>1558321.25</c:v>
                </c:pt>
                <c:pt idx="13">
                  <c:v>924163.93</c:v>
                </c:pt>
                <c:pt idx="14">
                  <c:v>751773.75</c:v>
                </c:pt>
              </c:numCache>
            </c:numRef>
          </c:val>
          <c:extLst>
            <c:ext xmlns:c16="http://schemas.microsoft.com/office/drawing/2014/chart" uri="{C3380CC4-5D6E-409C-BE32-E72D297353CC}">
              <c16:uniqueId val="{00000001-BACB-444D-85BF-BA917140A079}"/>
            </c:ext>
          </c:extLst>
        </c:ser>
        <c:dLbls>
          <c:showLegendKey val="0"/>
          <c:showVal val="0"/>
          <c:showCatName val="0"/>
          <c:showSerName val="0"/>
          <c:showPercent val="0"/>
          <c:showBubbleSize val="0"/>
        </c:dLbls>
        <c:gapWidth val="182"/>
        <c:axId val="1166494991"/>
        <c:axId val="864907663"/>
      </c:barChart>
      <c:catAx>
        <c:axId val="11664949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sv-SE"/>
          </a:p>
        </c:txPr>
        <c:crossAx val="864907663"/>
        <c:crosses val="autoZero"/>
        <c:auto val="1"/>
        <c:lblAlgn val="ctr"/>
        <c:lblOffset val="100"/>
        <c:noMultiLvlLbl val="0"/>
      </c:catAx>
      <c:valAx>
        <c:axId val="86490766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1664949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96C76C6E-5850-4002-A583-3D2717189FB9}" type="datetimeFigureOut">
              <a:rPr lang="sv-SE" smtClean="0"/>
              <a:t>2023-06-12</a:t>
            </a:fld>
            <a:endParaRPr lang="sv-SE"/>
          </a:p>
        </p:txBody>
      </p:sp>
      <p:sp>
        <p:nvSpPr>
          <p:cNvPr id="4" name="Platshållare för bildobjekt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1F69CBC4-4ACA-442E-973C-13A492D32C50}" type="slidenum">
              <a:rPr lang="sv-SE" smtClean="0"/>
              <a:t>‹#›</a:t>
            </a:fld>
            <a:endParaRPr lang="sv-SE"/>
          </a:p>
        </p:txBody>
      </p:sp>
    </p:spTree>
    <p:extLst>
      <p:ext uri="{BB962C8B-B14F-4D97-AF65-F5344CB8AC3E}">
        <p14:creationId xmlns:p14="http://schemas.microsoft.com/office/powerpoint/2010/main" val="3780292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CC0BD0-5B4C-4371-A80B-2B8BB03A99AD}"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56803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1F69CBC4-4ACA-442E-973C-13A492D32C50}" type="slidenum">
              <a:rPr lang="sv-SE" smtClean="0"/>
              <a:t>19</a:t>
            </a:fld>
            <a:endParaRPr lang="sv-SE"/>
          </a:p>
        </p:txBody>
      </p:sp>
    </p:spTree>
    <p:extLst>
      <p:ext uri="{BB962C8B-B14F-4D97-AF65-F5344CB8AC3E}">
        <p14:creationId xmlns:p14="http://schemas.microsoft.com/office/powerpoint/2010/main" val="36258454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51460" indent="-251460"/>
            <a:endParaRPr lang="sv-SE" sz="1200">
              <a:latin typeface="Arial"/>
              <a:cs typeface="Arial"/>
            </a:endParaRPr>
          </a:p>
          <a:p>
            <a:endParaRPr lang="sv-SE"/>
          </a:p>
        </p:txBody>
      </p:sp>
      <p:sp>
        <p:nvSpPr>
          <p:cNvPr id="4" name="Platshållare för bildnummer 3"/>
          <p:cNvSpPr>
            <a:spLocks noGrp="1"/>
          </p:cNvSpPr>
          <p:nvPr>
            <p:ph type="sldNum" sz="quarter" idx="5"/>
          </p:nvPr>
        </p:nvSpPr>
        <p:spPr/>
        <p:txBody>
          <a:bodyPr/>
          <a:lstStyle/>
          <a:p>
            <a:fld id="{1F69CBC4-4ACA-442E-973C-13A492D32C50}" type="slidenum">
              <a:rPr lang="sv-SE" smtClean="0"/>
              <a:t>20</a:t>
            </a:fld>
            <a:endParaRPr lang="sv-SE"/>
          </a:p>
        </p:txBody>
      </p:sp>
    </p:spTree>
    <p:extLst>
      <p:ext uri="{BB962C8B-B14F-4D97-AF65-F5344CB8AC3E}">
        <p14:creationId xmlns:p14="http://schemas.microsoft.com/office/powerpoint/2010/main" val="40474874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400"/>
          </a:p>
        </p:txBody>
      </p:sp>
      <p:sp>
        <p:nvSpPr>
          <p:cNvPr id="4" name="Platshållare för bildnummer 3"/>
          <p:cNvSpPr>
            <a:spLocks noGrp="1"/>
          </p:cNvSpPr>
          <p:nvPr>
            <p:ph type="sldNum" sz="quarter" idx="5"/>
          </p:nvPr>
        </p:nvSpPr>
        <p:spPr/>
        <p:txBody>
          <a:bodyPr/>
          <a:lstStyle/>
          <a:p>
            <a:fld id="{1F69CBC4-4ACA-442E-973C-13A492D32C50}" type="slidenum">
              <a:rPr lang="sv-SE" smtClean="0"/>
              <a:t>21</a:t>
            </a:fld>
            <a:endParaRPr lang="sv-SE"/>
          </a:p>
        </p:txBody>
      </p:sp>
    </p:spTree>
    <p:extLst>
      <p:ext uri="{BB962C8B-B14F-4D97-AF65-F5344CB8AC3E}">
        <p14:creationId xmlns:p14="http://schemas.microsoft.com/office/powerpoint/2010/main" val="42691833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600"/>
          </a:p>
        </p:txBody>
      </p:sp>
      <p:sp>
        <p:nvSpPr>
          <p:cNvPr id="4" name="Platshållare för bildnummer 3"/>
          <p:cNvSpPr>
            <a:spLocks noGrp="1"/>
          </p:cNvSpPr>
          <p:nvPr>
            <p:ph type="sldNum" sz="quarter" idx="5"/>
          </p:nvPr>
        </p:nvSpPr>
        <p:spPr/>
        <p:txBody>
          <a:bodyPr/>
          <a:lstStyle/>
          <a:p>
            <a:fld id="{1F69CBC4-4ACA-442E-973C-13A492D32C50}" type="slidenum">
              <a:rPr lang="sv-SE" smtClean="0"/>
              <a:t>22</a:t>
            </a:fld>
            <a:endParaRPr lang="sv-SE"/>
          </a:p>
        </p:txBody>
      </p:sp>
    </p:spTree>
    <p:extLst>
      <p:ext uri="{BB962C8B-B14F-4D97-AF65-F5344CB8AC3E}">
        <p14:creationId xmlns:p14="http://schemas.microsoft.com/office/powerpoint/2010/main" val="26594952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1F69CBC4-4ACA-442E-973C-13A492D32C50}" type="slidenum">
              <a:rPr lang="sv-SE" smtClean="0"/>
              <a:t>23</a:t>
            </a:fld>
            <a:endParaRPr lang="sv-SE"/>
          </a:p>
        </p:txBody>
      </p:sp>
    </p:spTree>
    <p:extLst>
      <p:ext uri="{BB962C8B-B14F-4D97-AF65-F5344CB8AC3E}">
        <p14:creationId xmlns:p14="http://schemas.microsoft.com/office/powerpoint/2010/main" val="42824392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927" y="4550075"/>
            <a:ext cx="5439410" cy="3909864"/>
          </a:xfrm>
        </p:spPr>
        <p:txBody>
          <a:bodyPr/>
          <a:lstStyle/>
          <a:p>
            <a:br>
              <a:rPr lang="sv-SE"/>
            </a:br>
            <a:endParaRPr lang="sv-SE"/>
          </a:p>
          <a:p>
            <a:endParaRPr lang="sv-SE"/>
          </a:p>
        </p:txBody>
      </p:sp>
      <p:sp>
        <p:nvSpPr>
          <p:cNvPr id="4" name="Platshållare för bildnummer 3"/>
          <p:cNvSpPr>
            <a:spLocks noGrp="1"/>
          </p:cNvSpPr>
          <p:nvPr>
            <p:ph type="sldNum" sz="quarter" idx="5"/>
          </p:nvPr>
        </p:nvSpPr>
        <p:spPr/>
        <p:txBody>
          <a:bodyPr/>
          <a:lstStyle/>
          <a:p>
            <a:fld id="{95CC0BD0-5B4C-4371-A80B-2B8BB03A99AD}" type="slidenum">
              <a:rPr lang="sv-SE" smtClean="0"/>
              <a:t>24</a:t>
            </a:fld>
            <a:endParaRPr lang="sv-SE"/>
          </a:p>
        </p:txBody>
      </p:sp>
    </p:spTree>
    <p:extLst>
      <p:ext uri="{BB962C8B-B14F-4D97-AF65-F5344CB8AC3E}">
        <p14:creationId xmlns:p14="http://schemas.microsoft.com/office/powerpoint/2010/main" val="25204094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1F69CBC4-4ACA-442E-973C-13A492D32C50}" type="slidenum">
              <a:rPr lang="sv-SE" smtClean="0"/>
              <a:t>25</a:t>
            </a:fld>
            <a:endParaRPr lang="sv-SE"/>
          </a:p>
        </p:txBody>
      </p:sp>
    </p:spTree>
    <p:extLst>
      <p:ext uri="{BB962C8B-B14F-4D97-AF65-F5344CB8AC3E}">
        <p14:creationId xmlns:p14="http://schemas.microsoft.com/office/powerpoint/2010/main" val="25734236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5CC0BD0-5B4C-4371-A80B-2B8BB03A99AD}" type="slidenum">
              <a:rPr lang="sv-SE" smtClean="0"/>
              <a:t>26</a:t>
            </a:fld>
            <a:endParaRPr lang="sv-SE"/>
          </a:p>
        </p:txBody>
      </p:sp>
    </p:spTree>
    <p:extLst>
      <p:ext uri="{BB962C8B-B14F-4D97-AF65-F5344CB8AC3E}">
        <p14:creationId xmlns:p14="http://schemas.microsoft.com/office/powerpoint/2010/main" val="32910981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1F69CBC4-4ACA-442E-973C-13A492D32C50}" type="slidenum">
              <a:rPr lang="sv-SE" smtClean="0"/>
              <a:t>27</a:t>
            </a:fld>
            <a:endParaRPr lang="sv-SE"/>
          </a:p>
        </p:txBody>
      </p:sp>
    </p:spTree>
    <p:extLst>
      <p:ext uri="{BB962C8B-B14F-4D97-AF65-F5344CB8AC3E}">
        <p14:creationId xmlns:p14="http://schemas.microsoft.com/office/powerpoint/2010/main" val="31614624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5CC0BD0-5B4C-4371-A80B-2B8BB03A99AD}" type="slidenum">
              <a:rPr lang="sv-SE" smtClean="0"/>
              <a:t>28</a:t>
            </a:fld>
            <a:endParaRPr lang="sv-SE"/>
          </a:p>
        </p:txBody>
      </p:sp>
    </p:spTree>
    <p:extLst>
      <p:ext uri="{BB962C8B-B14F-4D97-AF65-F5344CB8AC3E}">
        <p14:creationId xmlns:p14="http://schemas.microsoft.com/office/powerpoint/2010/main" val="664505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1" i="1"/>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CC0BD0-5B4C-4371-A80B-2B8BB03A99AD}"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05903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400"/>
          </a:p>
        </p:txBody>
      </p:sp>
      <p:sp>
        <p:nvSpPr>
          <p:cNvPr id="4" name="Platshållare för bildnummer 3"/>
          <p:cNvSpPr>
            <a:spLocks noGrp="1"/>
          </p:cNvSpPr>
          <p:nvPr>
            <p:ph type="sldNum" sz="quarter" idx="5"/>
          </p:nvPr>
        </p:nvSpPr>
        <p:spPr/>
        <p:txBody>
          <a:bodyPr/>
          <a:lstStyle/>
          <a:p>
            <a:fld id="{1F69CBC4-4ACA-442E-973C-13A492D32C50}" type="slidenum">
              <a:rPr lang="sv-SE" smtClean="0"/>
              <a:t>29</a:t>
            </a:fld>
            <a:endParaRPr lang="sv-SE"/>
          </a:p>
        </p:txBody>
      </p:sp>
    </p:spTree>
    <p:extLst>
      <p:ext uri="{BB962C8B-B14F-4D97-AF65-F5344CB8AC3E}">
        <p14:creationId xmlns:p14="http://schemas.microsoft.com/office/powerpoint/2010/main" val="27654816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400"/>
          </a:p>
        </p:txBody>
      </p:sp>
      <p:sp>
        <p:nvSpPr>
          <p:cNvPr id="4" name="Platshållare för bildnummer 3"/>
          <p:cNvSpPr>
            <a:spLocks noGrp="1"/>
          </p:cNvSpPr>
          <p:nvPr>
            <p:ph type="sldNum" sz="quarter" idx="5"/>
          </p:nvPr>
        </p:nvSpPr>
        <p:spPr/>
        <p:txBody>
          <a:bodyPr/>
          <a:lstStyle/>
          <a:p>
            <a:fld id="{1F69CBC4-4ACA-442E-973C-13A492D32C50}" type="slidenum">
              <a:rPr lang="sv-SE" smtClean="0"/>
              <a:t>30</a:t>
            </a:fld>
            <a:endParaRPr lang="sv-SE"/>
          </a:p>
        </p:txBody>
      </p:sp>
    </p:spTree>
    <p:extLst>
      <p:ext uri="{BB962C8B-B14F-4D97-AF65-F5344CB8AC3E}">
        <p14:creationId xmlns:p14="http://schemas.microsoft.com/office/powerpoint/2010/main" val="8141485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Resultat från verksamhetsberättelse 2022</a:t>
            </a:r>
          </a:p>
          <a:p>
            <a:endParaRPr lang="sv-SE"/>
          </a:p>
          <a:p>
            <a:endParaRPr lang="sv-SE"/>
          </a:p>
        </p:txBody>
      </p:sp>
      <p:sp>
        <p:nvSpPr>
          <p:cNvPr id="4" name="Platshållare för bildnummer 3"/>
          <p:cNvSpPr>
            <a:spLocks noGrp="1"/>
          </p:cNvSpPr>
          <p:nvPr>
            <p:ph type="sldNum" sz="quarter" idx="5"/>
          </p:nvPr>
        </p:nvSpPr>
        <p:spPr/>
        <p:txBody>
          <a:bodyPr/>
          <a:lstStyle/>
          <a:p>
            <a:fld id="{1F69CBC4-4ACA-442E-973C-13A492D32C50}" type="slidenum">
              <a:rPr lang="sv-SE" smtClean="0"/>
              <a:t>31</a:t>
            </a:fld>
            <a:endParaRPr lang="sv-SE"/>
          </a:p>
        </p:txBody>
      </p:sp>
      <p:pic>
        <p:nvPicPr>
          <p:cNvPr id="6" name="Bildobjekt 5">
            <a:extLst>
              <a:ext uri="{FF2B5EF4-FFF2-40B4-BE49-F238E27FC236}">
                <a16:creationId xmlns:a16="http://schemas.microsoft.com/office/drawing/2014/main" id="{E8FD9489-2A71-BEB2-BDE9-30AF9DF6FEB9}"/>
              </a:ext>
            </a:extLst>
          </p:cNvPr>
          <p:cNvPicPr>
            <a:picLocks noChangeAspect="1"/>
          </p:cNvPicPr>
          <p:nvPr/>
        </p:nvPicPr>
        <p:blipFill>
          <a:blip r:embed="rId3"/>
          <a:stretch>
            <a:fillRect/>
          </a:stretch>
        </p:blipFill>
        <p:spPr>
          <a:xfrm>
            <a:off x="0" y="4592638"/>
            <a:ext cx="6608759" cy="2089818"/>
          </a:xfrm>
          <a:prstGeom prst="rect">
            <a:avLst/>
          </a:prstGeom>
        </p:spPr>
      </p:pic>
    </p:spTree>
    <p:extLst>
      <p:ext uri="{BB962C8B-B14F-4D97-AF65-F5344CB8AC3E}">
        <p14:creationId xmlns:p14="http://schemas.microsoft.com/office/powerpoint/2010/main" val="15075615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5CC0BD0-5B4C-4371-A80B-2B8BB03A99AD}" type="slidenum">
              <a:rPr lang="sv-SE" smtClean="0"/>
              <a:t>32</a:t>
            </a:fld>
            <a:endParaRPr lang="sv-SE"/>
          </a:p>
        </p:txBody>
      </p:sp>
    </p:spTree>
    <p:extLst>
      <p:ext uri="{BB962C8B-B14F-4D97-AF65-F5344CB8AC3E}">
        <p14:creationId xmlns:p14="http://schemas.microsoft.com/office/powerpoint/2010/main" val="4630355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1F69CBC4-4ACA-442E-973C-13A492D32C50}" type="slidenum">
              <a:rPr lang="sv-SE" smtClean="0"/>
              <a:t>33</a:t>
            </a:fld>
            <a:endParaRPr lang="sv-SE"/>
          </a:p>
        </p:txBody>
      </p:sp>
    </p:spTree>
    <p:extLst>
      <p:ext uri="{BB962C8B-B14F-4D97-AF65-F5344CB8AC3E}">
        <p14:creationId xmlns:p14="http://schemas.microsoft.com/office/powerpoint/2010/main" val="35577904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1F69CBC4-4ACA-442E-973C-13A492D32C50}" type="slidenum">
              <a:rPr lang="sv-SE" smtClean="0"/>
              <a:t>34</a:t>
            </a:fld>
            <a:endParaRPr lang="sv-SE"/>
          </a:p>
        </p:txBody>
      </p:sp>
    </p:spTree>
    <p:extLst>
      <p:ext uri="{BB962C8B-B14F-4D97-AF65-F5344CB8AC3E}">
        <p14:creationId xmlns:p14="http://schemas.microsoft.com/office/powerpoint/2010/main" val="40473790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1F69CBC4-4ACA-442E-973C-13A492D32C50}" type="slidenum">
              <a:rPr lang="sv-SE" smtClean="0"/>
              <a:t>35</a:t>
            </a:fld>
            <a:endParaRPr lang="sv-SE"/>
          </a:p>
        </p:txBody>
      </p:sp>
    </p:spTree>
    <p:extLst>
      <p:ext uri="{BB962C8B-B14F-4D97-AF65-F5344CB8AC3E}">
        <p14:creationId xmlns:p14="http://schemas.microsoft.com/office/powerpoint/2010/main" val="3402942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1F69CBC4-4ACA-442E-973C-13A492D32C50}" type="slidenum">
              <a:rPr lang="sv-SE" smtClean="0"/>
              <a:t>11</a:t>
            </a:fld>
            <a:endParaRPr lang="sv-SE"/>
          </a:p>
        </p:txBody>
      </p:sp>
    </p:spTree>
    <p:extLst>
      <p:ext uri="{BB962C8B-B14F-4D97-AF65-F5344CB8AC3E}">
        <p14:creationId xmlns:p14="http://schemas.microsoft.com/office/powerpoint/2010/main" val="2694153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1F69CBC4-4ACA-442E-973C-13A492D32C50}" type="slidenum">
              <a:rPr lang="sv-SE" smtClean="0"/>
              <a:t>12</a:t>
            </a:fld>
            <a:endParaRPr lang="sv-SE"/>
          </a:p>
        </p:txBody>
      </p:sp>
    </p:spTree>
    <p:extLst>
      <p:ext uri="{BB962C8B-B14F-4D97-AF65-F5344CB8AC3E}">
        <p14:creationId xmlns:p14="http://schemas.microsoft.com/office/powerpoint/2010/main" val="700231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1F69CBC4-4ACA-442E-973C-13A492D32C50}" type="slidenum">
              <a:rPr lang="sv-SE" smtClean="0"/>
              <a:t>13</a:t>
            </a:fld>
            <a:endParaRPr lang="sv-SE"/>
          </a:p>
        </p:txBody>
      </p:sp>
    </p:spTree>
    <p:extLst>
      <p:ext uri="{BB962C8B-B14F-4D97-AF65-F5344CB8AC3E}">
        <p14:creationId xmlns:p14="http://schemas.microsoft.com/office/powerpoint/2010/main" val="2192932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400"/>
          </a:p>
        </p:txBody>
      </p:sp>
      <p:sp>
        <p:nvSpPr>
          <p:cNvPr id="4" name="Platshållare för bildnummer 3"/>
          <p:cNvSpPr>
            <a:spLocks noGrp="1"/>
          </p:cNvSpPr>
          <p:nvPr>
            <p:ph type="sldNum" sz="quarter" idx="5"/>
          </p:nvPr>
        </p:nvSpPr>
        <p:spPr/>
        <p:txBody>
          <a:bodyPr/>
          <a:lstStyle/>
          <a:p>
            <a:fld id="{1F69CBC4-4ACA-442E-973C-13A492D32C50}" type="slidenum">
              <a:rPr lang="sv-SE" smtClean="0"/>
              <a:t>14</a:t>
            </a:fld>
            <a:endParaRPr lang="sv-SE"/>
          </a:p>
        </p:txBody>
      </p:sp>
    </p:spTree>
    <p:extLst>
      <p:ext uri="{BB962C8B-B14F-4D97-AF65-F5344CB8AC3E}">
        <p14:creationId xmlns:p14="http://schemas.microsoft.com/office/powerpoint/2010/main" val="9393970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1F69CBC4-4ACA-442E-973C-13A492D32C50}" type="slidenum">
              <a:rPr lang="sv-SE" smtClean="0"/>
              <a:t>15</a:t>
            </a:fld>
            <a:endParaRPr lang="sv-SE"/>
          </a:p>
        </p:txBody>
      </p:sp>
    </p:spTree>
    <p:extLst>
      <p:ext uri="{BB962C8B-B14F-4D97-AF65-F5344CB8AC3E}">
        <p14:creationId xmlns:p14="http://schemas.microsoft.com/office/powerpoint/2010/main" val="3889182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80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5215B8-A8B2-4F6B-9EE1-A91B1971E74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4292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10000"/>
              </a:lnSpc>
              <a:spcBef>
                <a:spcPts val="600"/>
              </a:spcBef>
              <a:spcAft>
                <a:spcPts val="0"/>
              </a:spcAft>
              <a:buClr>
                <a:srgbClr val="97D700"/>
              </a:buClr>
              <a:buSzTx/>
              <a:buFont typeface="Wingdings" panose="05000000000000000000" pitchFamily="2" charset="2"/>
              <a:buNone/>
              <a:tabLst/>
              <a:defRPr/>
            </a:pPr>
            <a:endParaRPr kumimoji="0" lang="sv-SE" sz="1400" b="0" i="0"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10000"/>
              </a:lnSpc>
              <a:spcBef>
                <a:spcPts val="600"/>
              </a:spcBef>
              <a:spcAft>
                <a:spcPts val="0"/>
              </a:spcAft>
              <a:buClr>
                <a:srgbClr val="97D700"/>
              </a:buClr>
              <a:buSzTx/>
              <a:buFont typeface="Wingdings" panose="05000000000000000000" pitchFamily="2" charset="2"/>
              <a:buNone/>
              <a:tabLst/>
              <a:defRPr/>
            </a:pPr>
            <a:endParaRPr kumimoji="0" lang="sv-SE" sz="1400" b="0" i="0"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10000"/>
              </a:lnSpc>
              <a:spcBef>
                <a:spcPts val="600"/>
              </a:spcBef>
              <a:spcAft>
                <a:spcPts val="0"/>
              </a:spcAft>
              <a:buClr>
                <a:srgbClr val="97D700"/>
              </a:buClr>
              <a:buSzTx/>
              <a:buFont typeface="Wingdings" panose="05000000000000000000" pitchFamily="2" charset="2"/>
              <a:buNone/>
              <a:tabLst/>
              <a:defRPr/>
            </a:pPr>
            <a:endParaRPr lang="sv-SE" sz="1400" b="0" i="0">
              <a:solidFill>
                <a:srgbClr val="333333"/>
              </a:solidFill>
              <a:effectLst/>
              <a:latin typeface="Roboto" panose="020B0604020202020204" pitchFamily="2" charset="0"/>
            </a:endParaRPr>
          </a:p>
          <a:p>
            <a:pPr marL="252000" marR="0" lvl="0" indent="-252000" algn="l" defTabSz="914400" rtl="0" eaLnBrk="1" fontAlgn="auto" latinLnBrk="0" hangingPunct="1">
              <a:lnSpc>
                <a:spcPct val="110000"/>
              </a:lnSpc>
              <a:spcBef>
                <a:spcPts val="600"/>
              </a:spcBef>
              <a:spcAft>
                <a:spcPts val="0"/>
              </a:spcAft>
              <a:buClr>
                <a:srgbClr val="97D700"/>
              </a:buClr>
              <a:buSzTx/>
              <a:buFont typeface="Wingdings" panose="05000000000000000000" pitchFamily="2" charset="2"/>
              <a:buChar char="§"/>
              <a:tabLst/>
              <a:defRPr/>
            </a:pPr>
            <a:endParaRPr kumimoji="0" lang="en-US" sz="2200" b="1" i="0" u="none" strike="noStrike" kern="1200" cap="none" spc="0" normalizeH="0" baseline="0" noProof="0">
              <a:ln>
                <a:noFill/>
              </a:ln>
              <a:solidFill>
                <a:srgbClr val="000000"/>
              </a:solidFill>
              <a:effectLst/>
              <a:uLnTx/>
              <a:uFillTx/>
              <a:latin typeface="Arial"/>
              <a:ea typeface="+mn-ea"/>
              <a:cs typeface="+mn-cs"/>
            </a:endParaRPr>
          </a:p>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CC0BD0-5B4C-4371-A80B-2B8BB03A99AD}"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6359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p:txBody>
      </p:sp>
      <p:sp>
        <p:nvSpPr>
          <p:cNvPr id="4" name="Platshållare för datum 3"/>
          <p:cNvSpPr>
            <a:spLocks noGrp="1"/>
          </p:cNvSpPr>
          <p:nvPr>
            <p:ph type="dt" sz="half" idx="10"/>
          </p:nvPr>
        </p:nvSpPr>
        <p:spPr/>
        <p:txBody>
          <a:bodyPr/>
          <a:lstStyle/>
          <a:p>
            <a:fld id="{93979412-D361-406D-A194-319B192BD2D7}" type="datetimeFigureOut">
              <a:rPr lang="sv-SE" smtClean="0"/>
              <a:pPr/>
              <a:t>2023-06-12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44A3E772-BA0E-440B-B6B8-BBE74D104596}" type="slidenum">
              <a:rPr lang="sv-SE" smtClean="0"/>
              <a:pPr/>
              <a:t>‹#›</a:t>
            </a:fld>
            <a:endParaRPr lang="sv-SE"/>
          </a:p>
        </p:txBody>
      </p:sp>
    </p:spTree>
    <p:extLst>
      <p:ext uri="{BB962C8B-B14F-4D97-AF65-F5344CB8AC3E}">
        <p14:creationId xmlns:p14="http://schemas.microsoft.com/office/powerpoint/2010/main" val="332551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63999" y="720000"/>
            <a:ext cx="4104000" cy="1069975"/>
          </a:xfrm>
        </p:spPr>
        <p:txBody>
          <a:bodyPr anchor="b"/>
          <a:lstStyle>
            <a:lvl1pPr>
              <a:defRPr sz="3200"/>
            </a:lvl1pPr>
          </a:lstStyle>
          <a:p>
            <a:r>
              <a:rPr lang="sv-SE"/>
              <a:t>Klicka här för att ändra format</a:t>
            </a:r>
          </a:p>
        </p:txBody>
      </p:sp>
      <p:sp>
        <p:nvSpPr>
          <p:cNvPr id="3" name="Platshållare för innehåll 2"/>
          <p:cNvSpPr>
            <a:spLocks noGrp="1"/>
          </p:cNvSpPr>
          <p:nvPr>
            <p:ph idx="1"/>
          </p:nvPr>
        </p:nvSpPr>
        <p:spPr>
          <a:xfrm>
            <a:off x="5183188" y="720000"/>
            <a:ext cx="6172200" cy="5004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4" name="Platshållare för text 3"/>
          <p:cNvSpPr>
            <a:spLocks noGrp="1"/>
          </p:cNvSpPr>
          <p:nvPr>
            <p:ph type="body" sz="half" idx="2"/>
          </p:nvPr>
        </p:nvSpPr>
        <p:spPr>
          <a:xfrm>
            <a:off x="863999" y="1908000"/>
            <a:ext cx="410400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93979412-D361-406D-A194-319B192BD2D7}" type="datetimeFigureOut">
              <a:rPr lang="sv-SE" smtClean="0"/>
              <a:pPr/>
              <a:t>2023-06-12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44A3E772-BA0E-440B-B6B8-BBE74D104596}" type="slidenum">
              <a:rPr lang="sv-SE" smtClean="0"/>
              <a:pPr/>
              <a:t>‹#›</a:t>
            </a:fld>
            <a:endParaRPr lang="sv-SE"/>
          </a:p>
        </p:txBody>
      </p:sp>
    </p:spTree>
    <p:extLst>
      <p:ext uri="{BB962C8B-B14F-4D97-AF65-F5344CB8AC3E}">
        <p14:creationId xmlns:p14="http://schemas.microsoft.com/office/powerpoint/2010/main" val="2628706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63999" y="720000"/>
            <a:ext cx="4104000" cy="1069975"/>
          </a:xfrm>
        </p:spPr>
        <p:txBody>
          <a:bodyPr anchor="b"/>
          <a:lstStyle>
            <a:lvl1pPr>
              <a:defRPr sz="3200"/>
            </a:lvl1pPr>
          </a:lstStyle>
          <a:p>
            <a:r>
              <a:rPr lang="sv-SE"/>
              <a:t>Klicka här för att ändra format</a:t>
            </a:r>
          </a:p>
        </p:txBody>
      </p:sp>
      <p:sp>
        <p:nvSpPr>
          <p:cNvPr id="3" name="Platshållare för bild 2"/>
          <p:cNvSpPr>
            <a:spLocks noGrp="1"/>
          </p:cNvSpPr>
          <p:nvPr>
            <p:ph type="pic" idx="1"/>
          </p:nvPr>
        </p:nvSpPr>
        <p:spPr>
          <a:xfrm>
            <a:off x="5183188" y="719999"/>
            <a:ext cx="6172200" cy="5004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p:cNvSpPr>
            <a:spLocks noGrp="1"/>
          </p:cNvSpPr>
          <p:nvPr>
            <p:ph type="body" sz="half" idx="2"/>
          </p:nvPr>
        </p:nvSpPr>
        <p:spPr>
          <a:xfrm>
            <a:off x="863999" y="1908000"/>
            <a:ext cx="410400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93979412-D361-406D-A194-319B192BD2D7}" type="datetimeFigureOut">
              <a:rPr lang="sv-SE" smtClean="0"/>
              <a:pPr/>
              <a:t>2023-06-12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44A3E772-BA0E-440B-B6B8-BBE74D104596}" type="slidenum">
              <a:rPr lang="sv-SE" smtClean="0"/>
              <a:pPr/>
              <a:t>‹#›</a:t>
            </a:fld>
            <a:endParaRPr lang="sv-SE"/>
          </a:p>
        </p:txBody>
      </p:sp>
    </p:spTree>
    <p:extLst>
      <p:ext uri="{BB962C8B-B14F-4D97-AF65-F5344CB8AC3E}">
        <p14:creationId xmlns:p14="http://schemas.microsoft.com/office/powerpoint/2010/main" val="1194221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1-Textsida med punktlista">
    <p:spTree>
      <p:nvGrpSpPr>
        <p:cNvPr id="1" name=""/>
        <p:cNvGrpSpPr/>
        <p:nvPr/>
      </p:nvGrpSpPr>
      <p:grpSpPr>
        <a:xfrm>
          <a:off x="0" y="0"/>
          <a:ext cx="0" cy="0"/>
          <a:chOff x="0" y="0"/>
          <a:chExt cx="0" cy="0"/>
        </a:xfrm>
      </p:grpSpPr>
      <p:sp>
        <p:nvSpPr>
          <p:cNvPr id="21" name="Platshållare för text 27"/>
          <p:cNvSpPr>
            <a:spLocks noGrp="1"/>
          </p:cNvSpPr>
          <p:nvPr>
            <p:ph type="body" sz="quarter" idx="12" hasCustomPrompt="1"/>
          </p:nvPr>
        </p:nvSpPr>
        <p:spPr>
          <a:xfrm>
            <a:off x="240000" y="72000"/>
            <a:ext cx="11424619" cy="432000"/>
          </a:xfrm>
        </p:spPr>
        <p:txBody>
          <a:bodyPr>
            <a:noAutofit/>
          </a:bodyPr>
          <a:lstStyle>
            <a:lvl1pPr>
              <a:buFontTx/>
              <a:buNone/>
              <a:defRPr sz="1800" b="1" cap="all" baseline="0">
                <a:solidFill>
                  <a:schemeClr val="bg1"/>
                </a:solidFill>
              </a:defRPr>
            </a:lvl1pPr>
          </a:lstStyle>
          <a:p>
            <a:pPr lvl="0"/>
            <a:r>
              <a:rPr lang="sv-SE"/>
              <a:t>EVENTUELLT EN ÖVERGRIPANDE RUBRIK</a:t>
            </a:r>
          </a:p>
        </p:txBody>
      </p:sp>
      <p:sp>
        <p:nvSpPr>
          <p:cNvPr id="20" name="Platshållare för text 36"/>
          <p:cNvSpPr>
            <a:spLocks noGrp="1"/>
          </p:cNvSpPr>
          <p:nvPr>
            <p:ph type="body" sz="quarter" idx="10"/>
          </p:nvPr>
        </p:nvSpPr>
        <p:spPr>
          <a:xfrm>
            <a:off x="576000" y="2328800"/>
            <a:ext cx="8616000" cy="4124536"/>
          </a:xfrm>
        </p:spPr>
        <p:txBody>
          <a:bodyPr>
            <a:noAutofit/>
          </a:bodyPr>
          <a:lstStyle>
            <a:lvl1pPr>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2" name="Platshållare för text 2"/>
          <p:cNvSpPr>
            <a:spLocks noGrp="1"/>
          </p:cNvSpPr>
          <p:nvPr>
            <p:ph type="body" idx="15" hasCustomPrompt="1"/>
          </p:nvPr>
        </p:nvSpPr>
        <p:spPr>
          <a:xfrm>
            <a:off x="576000" y="1700808"/>
            <a:ext cx="8615272" cy="360000"/>
          </a:xfrm>
        </p:spPr>
        <p:txBody>
          <a:bodyPr lIns="0" tIns="0" rIns="0" bIns="0" anchor="t" anchorCtr="0">
            <a:noAutofit/>
          </a:bodyPr>
          <a:lstStyle>
            <a:lvl1pPr marL="0" indent="0">
              <a:lnSpc>
                <a:spcPts val="2500"/>
              </a:lnSpc>
              <a:buNone/>
              <a:defRPr sz="1600" cap="all" baseline="0">
                <a:solidFill>
                  <a:srgbClr val="33333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eventuell underrubrik</a:t>
            </a:r>
          </a:p>
        </p:txBody>
      </p:sp>
      <p:sp>
        <p:nvSpPr>
          <p:cNvPr id="23" name="Rubrik 1"/>
          <p:cNvSpPr>
            <a:spLocks noGrp="1"/>
          </p:cNvSpPr>
          <p:nvPr>
            <p:ph type="title" hasCustomPrompt="1"/>
          </p:nvPr>
        </p:nvSpPr>
        <p:spPr>
          <a:xfrm>
            <a:off x="576000" y="1196753"/>
            <a:ext cx="11040000" cy="482587"/>
          </a:xfrm>
        </p:spPr>
        <p:txBody>
          <a:bodyPr bIns="0" anchor="t"/>
          <a:lstStyle>
            <a:lvl1pPr algn="l">
              <a:defRPr sz="2800" b="1" cap="none" baseline="0"/>
            </a:lvl1pPr>
          </a:lstStyle>
          <a:p>
            <a:r>
              <a:rPr lang="sv-SE"/>
              <a:t>Rubrik</a:t>
            </a:r>
          </a:p>
        </p:txBody>
      </p:sp>
    </p:spTree>
    <p:extLst>
      <p:ext uri="{BB962C8B-B14F-4D97-AF65-F5344CB8AC3E}">
        <p14:creationId xmlns:p14="http://schemas.microsoft.com/office/powerpoint/2010/main" val="36900199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Enradig rubrik + punktlista el/och bilder + LEAN">
    <p:spTree>
      <p:nvGrpSpPr>
        <p:cNvPr id="1" name=""/>
        <p:cNvGrpSpPr/>
        <p:nvPr/>
      </p:nvGrpSpPr>
      <p:grpSpPr>
        <a:xfrm>
          <a:off x="0" y="0"/>
          <a:ext cx="0" cy="0"/>
          <a:chOff x="0" y="0"/>
          <a:chExt cx="0" cy="0"/>
        </a:xfrm>
      </p:grpSpPr>
      <p:sp>
        <p:nvSpPr>
          <p:cNvPr id="32" name="Platshållare för innehåll 3"/>
          <p:cNvSpPr>
            <a:spLocks noGrp="1"/>
          </p:cNvSpPr>
          <p:nvPr userDrawn="1">
            <p:ph sz="quarter" idx="10"/>
          </p:nvPr>
        </p:nvSpPr>
        <p:spPr>
          <a:xfrm>
            <a:off x="576000" y="1538712"/>
            <a:ext cx="11040000" cy="477060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8" name="Platshållare för datum 27"/>
          <p:cNvSpPr>
            <a:spLocks noGrp="1"/>
          </p:cNvSpPr>
          <p:nvPr userDrawn="1">
            <p:ph type="dt" sz="half" idx="11"/>
          </p:nvPr>
        </p:nvSpPr>
        <p:spPr/>
        <p:txBody>
          <a:bodyPr/>
          <a:lstStyle/>
          <a:p>
            <a:fld id="{C2DDAC53-97E1-405C-B9EE-A7B662E67995}" type="datetime1">
              <a:rPr lang="sv-SE" smtClean="0"/>
              <a:pPr/>
              <a:t>2023-06-12</a:t>
            </a:fld>
            <a:endParaRPr lang="sv-SE"/>
          </a:p>
        </p:txBody>
      </p:sp>
      <p:sp>
        <p:nvSpPr>
          <p:cNvPr id="30" name="Platshållare för sidfot 29"/>
          <p:cNvSpPr>
            <a:spLocks noGrp="1"/>
          </p:cNvSpPr>
          <p:nvPr userDrawn="1">
            <p:ph type="ftr" sz="quarter" idx="13"/>
          </p:nvPr>
        </p:nvSpPr>
        <p:spPr/>
        <p:txBody>
          <a:bodyPr/>
          <a:lstStyle/>
          <a:p>
            <a:endParaRPr lang="sv-SE"/>
          </a:p>
        </p:txBody>
      </p:sp>
      <p:sp>
        <p:nvSpPr>
          <p:cNvPr id="31" name="Platshållare för bildnummer 30"/>
          <p:cNvSpPr>
            <a:spLocks noGrp="1"/>
          </p:cNvSpPr>
          <p:nvPr userDrawn="1">
            <p:ph type="sldNum" sz="quarter" idx="14"/>
          </p:nvPr>
        </p:nvSpPr>
        <p:spPr/>
        <p:txBody>
          <a:bodyPr/>
          <a:lstStyle/>
          <a:p>
            <a:fld id="{1444FA28-21CF-4CB9-B5F5-49BB08F09A2A}" type="slidenum">
              <a:rPr lang="sv-SE" smtClean="0"/>
              <a:pPr/>
              <a:t>‹#›</a:t>
            </a:fld>
            <a:endParaRPr lang="sv-SE"/>
          </a:p>
        </p:txBody>
      </p:sp>
      <p:sp>
        <p:nvSpPr>
          <p:cNvPr id="2" name="Rubrik 1"/>
          <p:cNvSpPr>
            <a:spLocks noGrp="1"/>
          </p:cNvSpPr>
          <p:nvPr userDrawn="1">
            <p:ph type="title"/>
          </p:nvPr>
        </p:nvSpPr>
        <p:spPr>
          <a:xfrm>
            <a:off x="576000" y="836712"/>
            <a:ext cx="10320000" cy="432000"/>
          </a:xfrm>
        </p:spPr>
        <p:txBody>
          <a:bodyPr/>
          <a:lstStyle>
            <a:lvl1pPr>
              <a:defRPr sz="2600"/>
            </a:lvl1pPr>
          </a:lstStyle>
          <a:p>
            <a:r>
              <a:rPr lang="sv-SE"/>
              <a:t>Klicka här för att ändra format</a:t>
            </a:r>
          </a:p>
        </p:txBody>
      </p:sp>
      <p:grpSp>
        <p:nvGrpSpPr>
          <p:cNvPr id="23" name="Grupp 22"/>
          <p:cNvGrpSpPr/>
          <p:nvPr userDrawn="1"/>
        </p:nvGrpSpPr>
        <p:grpSpPr>
          <a:xfrm>
            <a:off x="19051" y="6018826"/>
            <a:ext cx="1872000" cy="794669"/>
            <a:chOff x="14288" y="6018825"/>
            <a:chExt cx="1404000" cy="794669"/>
          </a:xfrm>
        </p:grpSpPr>
        <p:pic>
          <p:nvPicPr>
            <p:cNvPr id="24" name="Bildobjekt 23" descr="ny-färg-Huset-vad-vi-gör-och-hur-PPT.png"/>
            <p:cNvPicPr>
              <a:picLocks noChangeAspect="1"/>
            </p:cNvPicPr>
            <p:nvPr userDrawn="1"/>
          </p:nvPicPr>
          <p:blipFill>
            <a:blip r:embed="rId2" cstate="print"/>
            <a:srcRect l="12278" t="9051" r="11061" b="43700"/>
            <a:stretch>
              <a:fillRect/>
            </a:stretch>
          </p:blipFill>
          <p:spPr>
            <a:xfrm>
              <a:off x="230528" y="6018825"/>
              <a:ext cx="876673" cy="626195"/>
            </a:xfrm>
            <a:prstGeom prst="rect">
              <a:avLst/>
            </a:prstGeom>
          </p:spPr>
        </p:pic>
        <p:sp>
          <p:nvSpPr>
            <p:cNvPr id="25" name="textruta 24"/>
            <p:cNvSpPr txBox="1"/>
            <p:nvPr userDrawn="1"/>
          </p:nvSpPr>
          <p:spPr>
            <a:xfrm>
              <a:off x="14288" y="6596255"/>
              <a:ext cx="1404000" cy="217239"/>
            </a:xfrm>
            <a:prstGeom prst="rect">
              <a:avLst/>
            </a:prstGeom>
            <a:noFill/>
          </p:spPr>
          <p:txBody>
            <a:bodyPr wrap="square" rtlCol="0">
              <a:spAutoFit/>
            </a:bodyPr>
            <a:lstStyle/>
            <a:p>
              <a:pPr marL="0" marR="0" lvl="0" indent="0" defTabSz="914400" eaLnBrk="1" fontAlgn="auto" latinLnBrk="0" hangingPunct="1">
                <a:lnSpc>
                  <a:spcPct val="110000"/>
                </a:lnSpc>
                <a:spcBef>
                  <a:spcPts val="0"/>
                </a:spcBef>
                <a:spcAft>
                  <a:spcPts val="0"/>
                </a:spcAft>
                <a:buClrTx/>
                <a:buSzTx/>
                <a:buFontTx/>
                <a:buNone/>
                <a:tabLst/>
                <a:defRPr/>
              </a:pPr>
              <a:r>
                <a:rPr kumimoji="0" lang="sv-SE" sz="800" b="0" i="0" u="none" strike="noStrike" kern="0" cap="all" spc="0" normalizeH="0" baseline="0" noProof="0">
                  <a:ln>
                    <a:noFill/>
                  </a:ln>
                  <a:solidFill>
                    <a:schemeClr val="bg1"/>
                  </a:solidFill>
                  <a:effectLst/>
                  <a:uLnTx/>
                  <a:uFillTx/>
                </a:rPr>
                <a:t>vad vi gör och hur</a:t>
              </a:r>
            </a:p>
          </p:txBody>
        </p:sp>
      </p:grpSp>
    </p:spTree>
    <p:extLst>
      <p:ext uri="{BB962C8B-B14F-4D97-AF65-F5344CB8AC3E}">
        <p14:creationId xmlns:p14="http://schemas.microsoft.com/office/powerpoint/2010/main" val="598293629"/>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4" name="Platshållare för datum 3"/>
          <p:cNvSpPr>
            <a:spLocks noGrp="1"/>
          </p:cNvSpPr>
          <p:nvPr>
            <p:ph type="dt" sz="half" idx="10"/>
          </p:nvPr>
        </p:nvSpPr>
        <p:spPr/>
        <p:txBody>
          <a:bodyPr/>
          <a:lstStyle/>
          <a:p>
            <a:fld id="{93979412-D361-406D-A194-319B192BD2D7}" type="datetimeFigureOut">
              <a:rPr lang="sv-SE" smtClean="0"/>
              <a:pPr/>
              <a:t>2023-06-12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44A3E772-BA0E-440B-B6B8-BBE74D104596}" type="slidenum">
              <a:rPr lang="sv-SE" smtClean="0"/>
              <a:pPr/>
              <a:t>‹#›</a:t>
            </a:fld>
            <a:endParaRPr lang="sv-SE"/>
          </a:p>
        </p:txBody>
      </p:sp>
    </p:spTree>
    <p:extLst>
      <p:ext uri="{BB962C8B-B14F-4D97-AF65-F5344CB8AC3E}">
        <p14:creationId xmlns:p14="http://schemas.microsoft.com/office/powerpoint/2010/main" val="30598340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vå radig 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a:xfrm>
            <a:off x="864000" y="1989120"/>
            <a:ext cx="10465200" cy="383224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4" name="Platshållare för datum 3"/>
          <p:cNvSpPr>
            <a:spLocks noGrp="1"/>
          </p:cNvSpPr>
          <p:nvPr>
            <p:ph type="dt" sz="half" idx="10"/>
          </p:nvPr>
        </p:nvSpPr>
        <p:spPr/>
        <p:txBody>
          <a:bodyPr/>
          <a:lstStyle/>
          <a:p>
            <a:fld id="{93979412-D361-406D-A194-319B192BD2D7}" type="datetimeFigureOut">
              <a:rPr lang="sv-SE" smtClean="0"/>
              <a:pPr/>
              <a:t>2023-06-12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44A3E772-BA0E-440B-B6B8-BBE74D104596}" type="slidenum">
              <a:rPr lang="sv-SE" smtClean="0"/>
              <a:pPr/>
              <a:t>‹#›</a:t>
            </a:fld>
            <a:endParaRPr lang="sv-SE"/>
          </a:p>
        </p:txBody>
      </p:sp>
      <p:sp>
        <p:nvSpPr>
          <p:cNvPr id="11" name="Platshållare för innehåll 10"/>
          <p:cNvSpPr>
            <a:spLocks noGrp="1"/>
          </p:cNvSpPr>
          <p:nvPr>
            <p:ph sz="quarter" idx="13" hasCustomPrompt="1"/>
          </p:nvPr>
        </p:nvSpPr>
        <p:spPr>
          <a:xfrm>
            <a:off x="864000" y="1332000"/>
            <a:ext cx="10465200" cy="365760"/>
          </a:xfrm>
        </p:spPr>
        <p:txBody>
          <a:bodyPr>
            <a:normAutofit/>
          </a:bodyPr>
          <a:lstStyle>
            <a:lvl1pPr>
              <a:buNone/>
              <a:defRPr sz="2000" cap="all" baseline="0">
                <a:solidFill>
                  <a:schemeClr val="tx1">
                    <a:lumMod val="50000"/>
                    <a:lumOff val="50000"/>
                  </a:schemeClr>
                </a:solidFill>
                <a:latin typeface="+mj-lt"/>
              </a:defRPr>
            </a:lvl1pPr>
          </a:lstStyle>
          <a:p>
            <a:pPr lvl="0"/>
            <a:r>
              <a:rPr lang="sv-SE"/>
              <a:t>Eventuellt underrubrik</a:t>
            </a:r>
          </a:p>
        </p:txBody>
      </p:sp>
    </p:spTree>
    <p:extLst>
      <p:ext uri="{BB962C8B-B14F-4D97-AF65-F5344CB8AC3E}">
        <p14:creationId xmlns:p14="http://schemas.microsoft.com/office/powerpoint/2010/main" val="29809537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864000" y="720000"/>
            <a:ext cx="10465200" cy="648000"/>
          </a:xfrm>
        </p:spPr>
        <p:txBody>
          <a:bodyPr/>
          <a:lstStyle/>
          <a:p>
            <a:r>
              <a:rPr lang="sv-SE"/>
              <a:t>Klicka här för att ändra mall för rubrikformat</a:t>
            </a:r>
          </a:p>
        </p:txBody>
      </p:sp>
      <p:sp>
        <p:nvSpPr>
          <p:cNvPr id="3" name="Platshållare för innehåll 2"/>
          <p:cNvSpPr>
            <a:spLocks noGrp="1"/>
          </p:cNvSpPr>
          <p:nvPr>
            <p:ph sz="half" idx="1"/>
          </p:nvPr>
        </p:nvSpPr>
        <p:spPr>
          <a:xfrm>
            <a:off x="864000" y="1825625"/>
            <a:ext cx="51660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4" name="Platshållare för innehåll 3"/>
          <p:cNvSpPr>
            <a:spLocks noGrp="1"/>
          </p:cNvSpPr>
          <p:nvPr>
            <p:ph sz="half" idx="2"/>
          </p:nvPr>
        </p:nvSpPr>
        <p:spPr>
          <a:xfrm>
            <a:off x="6172200" y="1825625"/>
            <a:ext cx="51660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5" name="Platshållare för datum 4"/>
          <p:cNvSpPr>
            <a:spLocks noGrp="1"/>
          </p:cNvSpPr>
          <p:nvPr>
            <p:ph type="dt" sz="half" idx="10"/>
          </p:nvPr>
        </p:nvSpPr>
        <p:spPr/>
        <p:txBody>
          <a:bodyPr/>
          <a:lstStyle/>
          <a:p>
            <a:fld id="{93979412-D361-406D-A194-319B192BD2D7}" type="datetimeFigureOut">
              <a:rPr lang="sv-SE" smtClean="0"/>
              <a:pPr/>
              <a:t>2023-06-12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44A3E772-BA0E-440B-B6B8-BBE74D104596}" type="slidenum">
              <a:rPr lang="sv-SE" smtClean="0"/>
              <a:pPr/>
              <a:t>‹#›</a:t>
            </a:fld>
            <a:endParaRPr lang="sv-SE"/>
          </a:p>
        </p:txBody>
      </p:sp>
      <p:sp>
        <p:nvSpPr>
          <p:cNvPr id="8" name="Platshållare för innehåll 10"/>
          <p:cNvSpPr>
            <a:spLocks noGrp="1"/>
          </p:cNvSpPr>
          <p:nvPr>
            <p:ph sz="quarter" idx="13" hasCustomPrompt="1"/>
          </p:nvPr>
        </p:nvSpPr>
        <p:spPr>
          <a:xfrm>
            <a:off x="864000" y="1332000"/>
            <a:ext cx="10465200" cy="365760"/>
          </a:xfrm>
        </p:spPr>
        <p:txBody>
          <a:bodyPr>
            <a:normAutofit/>
          </a:bodyPr>
          <a:lstStyle>
            <a:lvl1pPr>
              <a:buNone/>
              <a:defRPr sz="2000" cap="all" baseline="0">
                <a:solidFill>
                  <a:schemeClr val="tx1">
                    <a:lumMod val="50000"/>
                    <a:lumOff val="50000"/>
                  </a:schemeClr>
                </a:solidFill>
                <a:latin typeface="+mj-lt"/>
              </a:defRPr>
            </a:lvl1pPr>
          </a:lstStyle>
          <a:p>
            <a:pPr lvl="0"/>
            <a:r>
              <a:rPr lang="sv-SE"/>
              <a:t>Eventuellt underrubrik</a:t>
            </a:r>
          </a:p>
        </p:txBody>
      </p:sp>
    </p:spTree>
    <p:extLst>
      <p:ext uri="{BB962C8B-B14F-4D97-AF65-F5344CB8AC3E}">
        <p14:creationId xmlns:p14="http://schemas.microsoft.com/office/powerpoint/2010/main" val="24297424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63999" y="720000"/>
            <a:ext cx="4104000" cy="1069975"/>
          </a:xfrm>
        </p:spPr>
        <p:txBody>
          <a:bodyPr anchor="b"/>
          <a:lstStyle>
            <a:lvl1pPr>
              <a:defRPr sz="3200"/>
            </a:lvl1pPr>
          </a:lstStyle>
          <a:p>
            <a:r>
              <a:rPr lang="sv-SE"/>
              <a:t>Klicka här för att ändra mall för rubrikformat</a:t>
            </a:r>
          </a:p>
        </p:txBody>
      </p:sp>
      <p:sp>
        <p:nvSpPr>
          <p:cNvPr id="3" name="Platshållare för innehåll 2"/>
          <p:cNvSpPr>
            <a:spLocks noGrp="1"/>
          </p:cNvSpPr>
          <p:nvPr>
            <p:ph idx="1"/>
          </p:nvPr>
        </p:nvSpPr>
        <p:spPr>
          <a:xfrm>
            <a:off x="5183188" y="720000"/>
            <a:ext cx="6172200" cy="5004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4" name="Platshållare för text 3"/>
          <p:cNvSpPr>
            <a:spLocks noGrp="1"/>
          </p:cNvSpPr>
          <p:nvPr>
            <p:ph type="body" sz="half" idx="2"/>
          </p:nvPr>
        </p:nvSpPr>
        <p:spPr>
          <a:xfrm>
            <a:off x="863999" y="1908000"/>
            <a:ext cx="410400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93979412-D361-406D-A194-319B192BD2D7}" type="datetimeFigureOut">
              <a:rPr lang="sv-SE" smtClean="0"/>
              <a:pPr/>
              <a:t>2023-06-12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44A3E772-BA0E-440B-B6B8-BBE74D104596}" type="slidenum">
              <a:rPr lang="sv-SE" smtClean="0"/>
              <a:pPr/>
              <a:t>‹#›</a:t>
            </a:fld>
            <a:endParaRPr lang="sv-SE"/>
          </a:p>
        </p:txBody>
      </p:sp>
    </p:spTree>
    <p:extLst>
      <p:ext uri="{BB962C8B-B14F-4D97-AF65-F5344CB8AC3E}">
        <p14:creationId xmlns:p14="http://schemas.microsoft.com/office/powerpoint/2010/main" val="4666410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63999" y="720000"/>
            <a:ext cx="4104000" cy="1069975"/>
          </a:xfrm>
        </p:spPr>
        <p:txBody>
          <a:bodyPr anchor="b"/>
          <a:lstStyle>
            <a:lvl1pPr>
              <a:defRPr sz="3200"/>
            </a:lvl1pPr>
          </a:lstStyle>
          <a:p>
            <a:r>
              <a:rPr lang="sv-SE"/>
              <a:t>Klicka här för att ändra mall för rubrikformat</a:t>
            </a:r>
          </a:p>
        </p:txBody>
      </p:sp>
      <p:sp>
        <p:nvSpPr>
          <p:cNvPr id="3" name="Platshållare för bild 2"/>
          <p:cNvSpPr>
            <a:spLocks noGrp="1"/>
          </p:cNvSpPr>
          <p:nvPr>
            <p:ph type="pic" idx="1"/>
          </p:nvPr>
        </p:nvSpPr>
        <p:spPr>
          <a:xfrm>
            <a:off x="5183188" y="719999"/>
            <a:ext cx="6172200" cy="5004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p:cNvSpPr>
            <a:spLocks noGrp="1"/>
          </p:cNvSpPr>
          <p:nvPr>
            <p:ph type="body" sz="half" idx="2"/>
          </p:nvPr>
        </p:nvSpPr>
        <p:spPr>
          <a:xfrm>
            <a:off x="863999" y="1908000"/>
            <a:ext cx="410400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93979412-D361-406D-A194-319B192BD2D7}" type="datetimeFigureOut">
              <a:rPr lang="sv-SE" smtClean="0"/>
              <a:pPr/>
              <a:t>2023-06-12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44A3E772-BA0E-440B-B6B8-BBE74D104596}" type="slidenum">
              <a:rPr lang="sv-SE" smtClean="0"/>
              <a:pPr/>
              <a:t>‹#›</a:t>
            </a:fld>
            <a:endParaRPr lang="sv-SE"/>
          </a:p>
        </p:txBody>
      </p:sp>
    </p:spTree>
    <p:extLst>
      <p:ext uri="{BB962C8B-B14F-4D97-AF65-F5344CB8AC3E}">
        <p14:creationId xmlns:p14="http://schemas.microsoft.com/office/powerpoint/2010/main" val="5097200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örsättssida-B">
    <p:spTree>
      <p:nvGrpSpPr>
        <p:cNvPr id="1" name=""/>
        <p:cNvGrpSpPr/>
        <p:nvPr/>
      </p:nvGrpSpPr>
      <p:grpSpPr>
        <a:xfrm>
          <a:off x="0" y="0"/>
          <a:ext cx="0" cy="0"/>
          <a:chOff x="0" y="0"/>
          <a:chExt cx="0" cy="0"/>
        </a:xfrm>
      </p:grpSpPr>
      <p:pic>
        <p:nvPicPr>
          <p:cNvPr id="23" name="Bildobjekt 22">
            <a:extLst>
              <a:ext uri="{FF2B5EF4-FFF2-40B4-BE49-F238E27FC236}">
                <a16:creationId xmlns:a16="http://schemas.microsoft.com/office/drawing/2014/main" id="{5E3E5A3F-C847-48A0-98C6-111A5167479A}"/>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10007667" y="5608565"/>
            <a:ext cx="1945377" cy="746172"/>
          </a:xfrm>
          <a:prstGeom prst="rect">
            <a:avLst/>
          </a:prstGeom>
        </p:spPr>
      </p:pic>
      <p:sp>
        <p:nvSpPr>
          <p:cNvPr id="20" name="Rektangel 19">
            <a:extLst>
              <a:ext uri="{FF2B5EF4-FFF2-40B4-BE49-F238E27FC236}">
                <a16:creationId xmlns:a16="http://schemas.microsoft.com/office/drawing/2014/main" id="{FA92049B-DAA3-4132-BB42-439C9B7D6BB6}"/>
              </a:ext>
            </a:extLst>
          </p:cNvPr>
          <p:cNvSpPr/>
          <p:nvPr userDrawn="1"/>
        </p:nvSpPr>
        <p:spPr>
          <a:xfrm>
            <a:off x="0" y="6532510"/>
            <a:ext cx="12192000" cy="342000"/>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11" name="Rektangel 10">
            <a:extLst>
              <a:ext uri="{FF2B5EF4-FFF2-40B4-BE49-F238E27FC236}">
                <a16:creationId xmlns:a16="http://schemas.microsoft.com/office/drawing/2014/main" id="{70D86C4C-F64B-45D4-B8A4-90D6380138DC}"/>
              </a:ext>
            </a:extLst>
          </p:cNvPr>
          <p:cNvSpPr/>
          <p:nvPr userDrawn="1"/>
        </p:nvSpPr>
        <p:spPr>
          <a:xfrm>
            <a:off x="0" y="1497729"/>
            <a:ext cx="12192000" cy="3882831"/>
          </a:xfrm>
          <a:prstGeom prst="rect">
            <a:avLst/>
          </a:prstGeom>
          <a:gradFill flip="none" rotWithShape="1">
            <a:gsLst>
              <a:gs pos="100000">
                <a:schemeClr val="accent5"/>
              </a:gs>
              <a:gs pos="37000">
                <a:schemeClr val="accent1"/>
              </a:gs>
            </a:gsLst>
            <a:lin ang="81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15" name="Bildobjekt 14">
            <a:extLst>
              <a:ext uri="{FF2B5EF4-FFF2-40B4-BE49-F238E27FC236}">
                <a16:creationId xmlns:a16="http://schemas.microsoft.com/office/drawing/2014/main" id="{18506A89-FD6F-47F0-A6C7-8ACD33A01D8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422745" y="1804698"/>
            <a:ext cx="5726522" cy="4757997"/>
          </a:xfrm>
          <a:prstGeom prst="rect">
            <a:avLst/>
          </a:prstGeom>
        </p:spPr>
      </p:pic>
      <p:sp>
        <p:nvSpPr>
          <p:cNvPr id="16" name="Rubrik 1">
            <a:extLst>
              <a:ext uri="{FF2B5EF4-FFF2-40B4-BE49-F238E27FC236}">
                <a16:creationId xmlns:a16="http://schemas.microsoft.com/office/drawing/2014/main" id="{CBF16D4A-49E5-4B55-8CA2-2657C55FEE50}"/>
              </a:ext>
            </a:extLst>
          </p:cNvPr>
          <p:cNvSpPr>
            <a:spLocks noGrp="1"/>
          </p:cNvSpPr>
          <p:nvPr>
            <p:ph type="title" hasCustomPrompt="1"/>
          </p:nvPr>
        </p:nvSpPr>
        <p:spPr>
          <a:xfrm>
            <a:off x="1261564" y="361227"/>
            <a:ext cx="10465200" cy="648000"/>
          </a:xfrm>
          <a:prstGeom prst="rect">
            <a:avLst/>
          </a:prstGeom>
        </p:spPr>
        <p:txBody>
          <a:bodyPr/>
          <a:lstStyle>
            <a:lvl1pPr algn="r">
              <a:defRPr sz="4000"/>
            </a:lvl1pPr>
          </a:lstStyle>
          <a:p>
            <a:r>
              <a:rPr lang="sv-SE"/>
              <a:t>Rubrik på föredraget</a:t>
            </a:r>
          </a:p>
        </p:txBody>
      </p:sp>
      <p:sp>
        <p:nvSpPr>
          <p:cNvPr id="17" name="Platshållare för text 2">
            <a:extLst>
              <a:ext uri="{FF2B5EF4-FFF2-40B4-BE49-F238E27FC236}">
                <a16:creationId xmlns:a16="http://schemas.microsoft.com/office/drawing/2014/main" id="{D9B40670-ADAE-4DEA-BD82-4D054A70726D}"/>
              </a:ext>
            </a:extLst>
          </p:cNvPr>
          <p:cNvSpPr>
            <a:spLocks noGrp="1"/>
          </p:cNvSpPr>
          <p:nvPr>
            <p:ph type="body" sz="quarter" idx="14" hasCustomPrompt="1"/>
          </p:nvPr>
        </p:nvSpPr>
        <p:spPr>
          <a:xfrm>
            <a:off x="298869" y="5654107"/>
            <a:ext cx="7823727" cy="365126"/>
          </a:xfrm>
          <a:prstGeom prst="rect">
            <a:avLst/>
          </a:prstGeom>
        </p:spPr>
        <p:txBody>
          <a:bodyPr>
            <a:noAutofit/>
          </a:bodyPr>
          <a:lstStyle>
            <a:lvl1pPr marL="0" indent="0">
              <a:lnSpc>
                <a:spcPts val="2000"/>
              </a:lnSpc>
              <a:buNone/>
              <a:defRPr sz="2000" cap="all" baseline="0">
                <a:solidFill>
                  <a:schemeClr val="tx1"/>
                </a:solidFill>
                <a:latin typeface="+mj-lt"/>
              </a:defRPr>
            </a:lvl1pPr>
            <a:lvl2pPr marL="252000" indent="0">
              <a:buNone/>
              <a:defRPr cap="all" baseline="0"/>
            </a:lvl2pPr>
            <a:lvl3pPr marL="504000" indent="0">
              <a:buNone/>
              <a:defRPr cap="all" baseline="0"/>
            </a:lvl3pPr>
            <a:lvl4pPr marL="756000" indent="0">
              <a:buNone/>
              <a:defRPr cap="all" baseline="0"/>
            </a:lvl4pPr>
            <a:lvl5pPr marL="0" indent="0">
              <a:buNone/>
              <a:defRPr cap="all" baseline="0"/>
            </a:lvl5pPr>
          </a:lstStyle>
          <a:p>
            <a:pPr lvl="0"/>
            <a:r>
              <a:rPr lang="sv-SE"/>
              <a:t>Namn på föredragshållare</a:t>
            </a:r>
          </a:p>
        </p:txBody>
      </p:sp>
      <p:sp>
        <p:nvSpPr>
          <p:cNvPr id="18" name="Platshållare för text 2">
            <a:extLst>
              <a:ext uri="{FF2B5EF4-FFF2-40B4-BE49-F238E27FC236}">
                <a16:creationId xmlns:a16="http://schemas.microsoft.com/office/drawing/2014/main" id="{ACC72680-FDE4-4303-9282-6508D34ABD0D}"/>
              </a:ext>
            </a:extLst>
          </p:cNvPr>
          <p:cNvSpPr>
            <a:spLocks noGrp="1"/>
          </p:cNvSpPr>
          <p:nvPr>
            <p:ph type="body" sz="quarter" idx="15" hasCustomPrompt="1"/>
          </p:nvPr>
        </p:nvSpPr>
        <p:spPr>
          <a:xfrm>
            <a:off x="298868" y="5970673"/>
            <a:ext cx="7823727" cy="365126"/>
          </a:xfrm>
          <a:prstGeom prst="rect">
            <a:avLst/>
          </a:prstGeom>
        </p:spPr>
        <p:txBody>
          <a:bodyPr>
            <a:noAutofit/>
          </a:bodyPr>
          <a:lstStyle>
            <a:lvl1pPr marL="0" indent="0">
              <a:lnSpc>
                <a:spcPts val="2000"/>
              </a:lnSpc>
              <a:buNone/>
              <a:defRPr sz="2000" cap="all" baseline="0">
                <a:solidFill>
                  <a:schemeClr val="tx1"/>
                </a:solidFill>
                <a:latin typeface="+mj-lt"/>
              </a:defRPr>
            </a:lvl1pPr>
            <a:lvl2pPr marL="252000" indent="0">
              <a:buNone/>
              <a:defRPr cap="all" baseline="0"/>
            </a:lvl2pPr>
            <a:lvl3pPr marL="504000" indent="0">
              <a:buNone/>
              <a:defRPr cap="all" baseline="0"/>
            </a:lvl3pPr>
            <a:lvl4pPr marL="756000" indent="0">
              <a:buNone/>
              <a:defRPr cap="all" baseline="0"/>
            </a:lvl4pPr>
            <a:lvl5pPr marL="0" indent="0">
              <a:buNone/>
              <a:defRPr cap="all" baseline="0"/>
            </a:lvl5pPr>
          </a:lstStyle>
          <a:p>
            <a:pPr lvl="0"/>
            <a:r>
              <a:rPr lang="sv-SE"/>
              <a:t>Titel på föredragshållare</a:t>
            </a:r>
          </a:p>
        </p:txBody>
      </p:sp>
      <p:sp>
        <p:nvSpPr>
          <p:cNvPr id="22" name="Platshållare för text 2">
            <a:extLst>
              <a:ext uri="{FF2B5EF4-FFF2-40B4-BE49-F238E27FC236}">
                <a16:creationId xmlns:a16="http://schemas.microsoft.com/office/drawing/2014/main" id="{586F6F5B-696A-4EC9-8FBC-7C33EF3CCA7A}"/>
              </a:ext>
            </a:extLst>
          </p:cNvPr>
          <p:cNvSpPr>
            <a:spLocks noGrp="1"/>
          </p:cNvSpPr>
          <p:nvPr>
            <p:ph type="body" sz="quarter" idx="16" hasCustomPrompt="1"/>
          </p:nvPr>
        </p:nvSpPr>
        <p:spPr>
          <a:xfrm>
            <a:off x="3911993" y="915000"/>
            <a:ext cx="7823727" cy="365126"/>
          </a:xfrm>
          <a:prstGeom prst="rect">
            <a:avLst/>
          </a:prstGeom>
        </p:spPr>
        <p:txBody>
          <a:bodyPr>
            <a:noAutofit/>
          </a:bodyPr>
          <a:lstStyle>
            <a:lvl1pPr marL="0" indent="0" algn="r">
              <a:lnSpc>
                <a:spcPts val="2000"/>
              </a:lnSpc>
              <a:buNone/>
              <a:defRPr sz="2000" cap="all" baseline="0">
                <a:solidFill>
                  <a:schemeClr val="tx1"/>
                </a:solidFill>
                <a:latin typeface="+mj-lt"/>
              </a:defRPr>
            </a:lvl1pPr>
            <a:lvl2pPr marL="252000" indent="0">
              <a:buNone/>
              <a:defRPr cap="all" baseline="0"/>
            </a:lvl2pPr>
            <a:lvl3pPr marL="504000" indent="0">
              <a:buNone/>
              <a:defRPr cap="all" baseline="0"/>
            </a:lvl3pPr>
            <a:lvl4pPr marL="756000" indent="0">
              <a:buNone/>
              <a:defRPr cap="all" baseline="0"/>
            </a:lvl4pPr>
            <a:lvl5pPr marL="0" indent="0">
              <a:buNone/>
              <a:defRPr cap="all" baseline="0"/>
            </a:lvl5pPr>
          </a:lstStyle>
          <a:p>
            <a:pPr lvl="0"/>
            <a:r>
              <a:rPr lang="sv-SE"/>
              <a:t>Eventuell underrubrik</a:t>
            </a:r>
          </a:p>
        </p:txBody>
      </p:sp>
    </p:spTree>
    <p:extLst>
      <p:ext uri="{BB962C8B-B14F-4D97-AF65-F5344CB8AC3E}">
        <p14:creationId xmlns:p14="http://schemas.microsoft.com/office/powerpoint/2010/main" val="2647766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vå radig 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a:xfrm>
            <a:off x="864000" y="1989120"/>
            <a:ext cx="10465200" cy="3832243"/>
          </a:xfrm>
        </p:spPr>
        <p:txBody>
          <a:bodyPr/>
          <a:lstStyle/>
          <a:p>
            <a:pPr lvl="0"/>
            <a:r>
              <a:rPr lang="sv-SE"/>
              <a:t>Redigera format för bakgrundstext</a:t>
            </a:r>
          </a:p>
          <a:p>
            <a:pPr lvl="1"/>
            <a:r>
              <a:rPr lang="sv-SE"/>
              <a:t>Nivå två</a:t>
            </a:r>
          </a:p>
          <a:p>
            <a:pPr lvl="2"/>
            <a:r>
              <a:rPr lang="sv-SE"/>
              <a:t>Nivå tre</a:t>
            </a:r>
          </a:p>
          <a:p>
            <a:pPr lvl="3"/>
            <a:r>
              <a:rPr lang="sv-SE"/>
              <a:t>Nivå fyra</a:t>
            </a:r>
          </a:p>
        </p:txBody>
      </p:sp>
      <p:sp>
        <p:nvSpPr>
          <p:cNvPr id="4" name="Platshållare för datum 3"/>
          <p:cNvSpPr>
            <a:spLocks noGrp="1"/>
          </p:cNvSpPr>
          <p:nvPr>
            <p:ph type="dt" sz="half" idx="10"/>
          </p:nvPr>
        </p:nvSpPr>
        <p:spPr/>
        <p:txBody>
          <a:bodyPr/>
          <a:lstStyle/>
          <a:p>
            <a:fld id="{93979412-D361-406D-A194-319B192BD2D7}" type="datetimeFigureOut">
              <a:rPr lang="sv-SE" smtClean="0"/>
              <a:pPr/>
              <a:t>2023-06-12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44A3E772-BA0E-440B-B6B8-BBE74D104596}" type="slidenum">
              <a:rPr lang="sv-SE" smtClean="0"/>
              <a:pPr/>
              <a:t>‹#›</a:t>
            </a:fld>
            <a:endParaRPr lang="sv-SE"/>
          </a:p>
        </p:txBody>
      </p:sp>
      <p:sp>
        <p:nvSpPr>
          <p:cNvPr id="11" name="Platshållare för innehåll 10"/>
          <p:cNvSpPr>
            <a:spLocks noGrp="1"/>
          </p:cNvSpPr>
          <p:nvPr>
            <p:ph sz="quarter" idx="13" hasCustomPrompt="1"/>
          </p:nvPr>
        </p:nvSpPr>
        <p:spPr>
          <a:xfrm>
            <a:off x="864000" y="1332000"/>
            <a:ext cx="10465200" cy="365760"/>
          </a:xfrm>
        </p:spPr>
        <p:txBody>
          <a:bodyPr>
            <a:normAutofit/>
          </a:bodyPr>
          <a:lstStyle>
            <a:lvl1pPr>
              <a:buNone/>
              <a:defRPr sz="2000" cap="all" baseline="0">
                <a:solidFill>
                  <a:schemeClr val="tx1">
                    <a:lumMod val="50000"/>
                    <a:lumOff val="50000"/>
                  </a:schemeClr>
                </a:solidFill>
                <a:latin typeface="+mj-lt"/>
              </a:defRPr>
            </a:lvl1pPr>
          </a:lstStyle>
          <a:p>
            <a:pPr lvl="0"/>
            <a:r>
              <a:rPr lang="sv-SE"/>
              <a:t>Eventuellt underrubrik</a:t>
            </a:r>
          </a:p>
        </p:txBody>
      </p:sp>
    </p:spTree>
    <p:extLst>
      <p:ext uri="{BB962C8B-B14F-4D97-AF65-F5344CB8AC3E}">
        <p14:creationId xmlns:p14="http://schemas.microsoft.com/office/powerpoint/2010/main" val="27623450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våradig rubrik + punktlista el/och bilder + LEAN">
    <p:spTree>
      <p:nvGrpSpPr>
        <p:cNvPr id="1" name=""/>
        <p:cNvGrpSpPr/>
        <p:nvPr/>
      </p:nvGrpSpPr>
      <p:grpSpPr>
        <a:xfrm>
          <a:off x="0" y="0"/>
          <a:ext cx="0" cy="0"/>
          <a:chOff x="0" y="0"/>
          <a:chExt cx="0" cy="0"/>
        </a:xfrm>
      </p:grpSpPr>
      <p:sp>
        <p:nvSpPr>
          <p:cNvPr id="32" name="Platshållare för innehåll 3"/>
          <p:cNvSpPr>
            <a:spLocks noGrp="1"/>
          </p:cNvSpPr>
          <p:nvPr>
            <p:ph sz="quarter" idx="10"/>
          </p:nvPr>
        </p:nvSpPr>
        <p:spPr>
          <a:xfrm>
            <a:off x="576000" y="1925554"/>
            <a:ext cx="11040000" cy="438376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p:cNvSpPr>
            <a:spLocks noGrp="1"/>
          </p:cNvSpPr>
          <p:nvPr>
            <p:ph type="title"/>
          </p:nvPr>
        </p:nvSpPr>
        <p:spPr>
          <a:xfrm>
            <a:off x="576000" y="836712"/>
            <a:ext cx="10320000" cy="432000"/>
          </a:xfrm>
        </p:spPr>
        <p:txBody>
          <a:bodyPr/>
          <a:lstStyle>
            <a:lvl1pPr>
              <a:defRPr sz="2600"/>
            </a:lvl1pPr>
          </a:lstStyle>
          <a:p>
            <a:r>
              <a:rPr lang="sv-SE"/>
              <a:t>Klicka här för att ändra format</a:t>
            </a:r>
          </a:p>
        </p:txBody>
      </p:sp>
      <p:sp>
        <p:nvSpPr>
          <p:cNvPr id="28" name="Platshållare för datum 27"/>
          <p:cNvSpPr>
            <a:spLocks noGrp="1"/>
          </p:cNvSpPr>
          <p:nvPr>
            <p:ph type="dt" sz="half" idx="11"/>
          </p:nvPr>
        </p:nvSpPr>
        <p:spPr/>
        <p:txBody>
          <a:bodyPr/>
          <a:lstStyle/>
          <a:p>
            <a:fld id="{C2DDAC53-97E1-405C-B9EE-A7B662E67995}" type="datetime1">
              <a:rPr lang="sv-SE" smtClean="0"/>
              <a:pPr/>
              <a:t>2023-06-12</a:t>
            </a:fld>
            <a:endParaRPr lang="sv-SE"/>
          </a:p>
        </p:txBody>
      </p:sp>
      <p:sp>
        <p:nvSpPr>
          <p:cNvPr id="30" name="Platshållare för sidfot 29"/>
          <p:cNvSpPr>
            <a:spLocks noGrp="1"/>
          </p:cNvSpPr>
          <p:nvPr>
            <p:ph type="ftr" sz="quarter" idx="13"/>
          </p:nvPr>
        </p:nvSpPr>
        <p:spPr/>
        <p:txBody>
          <a:bodyPr/>
          <a:lstStyle/>
          <a:p>
            <a:endParaRPr lang="sv-SE"/>
          </a:p>
        </p:txBody>
      </p:sp>
      <p:sp>
        <p:nvSpPr>
          <p:cNvPr id="31" name="Platshållare för bildnummer 30"/>
          <p:cNvSpPr>
            <a:spLocks noGrp="1"/>
          </p:cNvSpPr>
          <p:nvPr>
            <p:ph type="sldNum" sz="quarter" idx="14"/>
          </p:nvPr>
        </p:nvSpPr>
        <p:spPr/>
        <p:txBody>
          <a:bodyPr/>
          <a:lstStyle/>
          <a:p>
            <a:fld id="{1444FA28-21CF-4CB9-B5F5-49BB08F09A2A}" type="slidenum">
              <a:rPr lang="sv-SE" smtClean="0"/>
              <a:pPr/>
              <a:t>‹#›</a:t>
            </a:fld>
            <a:endParaRPr lang="sv-SE"/>
          </a:p>
        </p:txBody>
      </p:sp>
      <p:sp>
        <p:nvSpPr>
          <p:cNvPr id="18" name="Platshållare för text 2"/>
          <p:cNvSpPr>
            <a:spLocks noGrp="1"/>
          </p:cNvSpPr>
          <p:nvPr>
            <p:ph type="body" idx="1" hasCustomPrompt="1"/>
          </p:nvPr>
        </p:nvSpPr>
        <p:spPr>
          <a:xfrm>
            <a:off x="576000" y="1268760"/>
            <a:ext cx="8496331" cy="432048"/>
          </a:xfrm>
          <a:prstGeom prst="rect">
            <a:avLst/>
          </a:prstGeom>
        </p:spPr>
        <p:txBody>
          <a:bodyPr lIns="0" tIns="0" rIns="0" bIns="0" anchor="t" anchorCtr="0">
            <a:noAutofit/>
          </a:bodyPr>
          <a:lstStyle>
            <a:lvl1pPr marL="0" marR="0" indent="0" algn="l" defTabSz="180000" rtl="0" eaLnBrk="1" fontAlgn="auto" latinLnBrk="0" hangingPunct="1">
              <a:lnSpc>
                <a:spcPts val="2500"/>
              </a:lnSpc>
              <a:spcBef>
                <a:spcPts val="0"/>
              </a:spcBef>
              <a:spcAft>
                <a:spcPts val="0"/>
              </a:spcAft>
              <a:buClr>
                <a:schemeClr val="tx1"/>
              </a:buClr>
              <a:buSzTx/>
              <a:buFont typeface="Wingdings" pitchFamily="2" charset="2"/>
              <a:buNone/>
              <a:tabLst>
                <a:tab pos="252000" algn="l"/>
              </a:tabLst>
              <a:defRPr sz="1600" cap="all" baseline="0">
                <a:solidFill>
                  <a:srgbClr val="33333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180000" rtl="0" eaLnBrk="1" fontAlgn="auto" latinLnBrk="0" hangingPunct="1">
              <a:lnSpc>
                <a:spcPts val="2500"/>
              </a:lnSpc>
              <a:spcBef>
                <a:spcPts val="0"/>
              </a:spcBef>
              <a:spcAft>
                <a:spcPts val="0"/>
              </a:spcAft>
              <a:buClr>
                <a:schemeClr val="tx1"/>
              </a:buClr>
              <a:buSzTx/>
              <a:buFont typeface="Wingdings" pitchFamily="2" charset="2"/>
              <a:buNone/>
              <a:tabLst>
                <a:tab pos="252000" algn="l"/>
              </a:tabLst>
              <a:defRPr/>
            </a:pPr>
            <a:r>
              <a:rPr lang="sv-SE"/>
              <a:t>eventuell underrubrik</a:t>
            </a:r>
          </a:p>
        </p:txBody>
      </p:sp>
      <p:grpSp>
        <p:nvGrpSpPr>
          <p:cNvPr id="9" name="Grupp 8"/>
          <p:cNvGrpSpPr/>
          <p:nvPr userDrawn="1"/>
        </p:nvGrpSpPr>
        <p:grpSpPr>
          <a:xfrm>
            <a:off x="19051" y="6018826"/>
            <a:ext cx="1872000" cy="794669"/>
            <a:chOff x="14288" y="6018825"/>
            <a:chExt cx="1404000" cy="794669"/>
          </a:xfrm>
        </p:grpSpPr>
        <p:pic>
          <p:nvPicPr>
            <p:cNvPr id="10" name="Bildobjekt 9" descr="ny-färg-Huset-vad-vi-gör-och-hur-PPT.png"/>
            <p:cNvPicPr>
              <a:picLocks noChangeAspect="1"/>
            </p:cNvPicPr>
            <p:nvPr userDrawn="1"/>
          </p:nvPicPr>
          <p:blipFill>
            <a:blip r:embed="rId2" cstate="print"/>
            <a:srcRect l="12278" t="9051" r="11061" b="43700"/>
            <a:stretch>
              <a:fillRect/>
            </a:stretch>
          </p:blipFill>
          <p:spPr>
            <a:xfrm>
              <a:off x="230528" y="6018825"/>
              <a:ext cx="876673" cy="626195"/>
            </a:xfrm>
            <a:prstGeom prst="rect">
              <a:avLst/>
            </a:prstGeom>
          </p:spPr>
        </p:pic>
        <p:sp>
          <p:nvSpPr>
            <p:cNvPr id="11" name="textruta 10"/>
            <p:cNvSpPr txBox="1"/>
            <p:nvPr userDrawn="1"/>
          </p:nvSpPr>
          <p:spPr>
            <a:xfrm>
              <a:off x="14288" y="6596255"/>
              <a:ext cx="1404000" cy="217239"/>
            </a:xfrm>
            <a:prstGeom prst="rect">
              <a:avLst/>
            </a:prstGeom>
            <a:noFill/>
          </p:spPr>
          <p:txBody>
            <a:bodyPr wrap="square" rtlCol="0">
              <a:spAutoFit/>
            </a:bodyPr>
            <a:lstStyle/>
            <a:p>
              <a:pPr marL="0" marR="0" lvl="0" indent="0" defTabSz="914400" eaLnBrk="1" fontAlgn="auto" latinLnBrk="0" hangingPunct="1">
                <a:lnSpc>
                  <a:spcPct val="110000"/>
                </a:lnSpc>
                <a:spcBef>
                  <a:spcPts val="0"/>
                </a:spcBef>
                <a:spcAft>
                  <a:spcPts val="0"/>
                </a:spcAft>
                <a:buClrTx/>
                <a:buSzTx/>
                <a:buFontTx/>
                <a:buNone/>
                <a:tabLst/>
                <a:defRPr/>
              </a:pPr>
              <a:r>
                <a:rPr kumimoji="0" lang="sv-SE" sz="800" b="0" i="0" u="none" strike="noStrike" kern="0" cap="all" spc="0" normalizeH="0" baseline="0" noProof="0">
                  <a:ln>
                    <a:noFill/>
                  </a:ln>
                  <a:solidFill>
                    <a:schemeClr val="bg1"/>
                  </a:solidFill>
                  <a:effectLst/>
                  <a:uLnTx/>
                  <a:uFillTx/>
                </a:rPr>
                <a:t>vad vi gör och hur</a:t>
              </a:r>
            </a:p>
          </p:txBody>
        </p:sp>
      </p:grpSp>
    </p:spTree>
    <p:extLst>
      <p:ext uri="{BB962C8B-B14F-4D97-AF65-F5344CB8AC3E}">
        <p14:creationId xmlns:p14="http://schemas.microsoft.com/office/powerpoint/2010/main" val="38570157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Rubrik och punktlista – mening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4" name="Platshållare för datum 3"/>
          <p:cNvSpPr>
            <a:spLocks noGrp="1"/>
          </p:cNvSpPr>
          <p:nvPr>
            <p:ph type="dt" sz="half" idx="10"/>
          </p:nvPr>
        </p:nvSpPr>
        <p:spPr/>
        <p:txBody>
          <a:bodyPr/>
          <a:lstStyle/>
          <a:p>
            <a:endParaRPr lang="sv-SE"/>
          </a:p>
        </p:txBody>
      </p:sp>
      <p:sp>
        <p:nvSpPr>
          <p:cNvPr id="5" name="Platshållare för sidfot 4"/>
          <p:cNvSpPr>
            <a:spLocks noGrp="1"/>
          </p:cNvSpPr>
          <p:nvPr>
            <p:ph type="ftr" sz="quarter" idx="11"/>
          </p:nvPr>
        </p:nvSpPr>
        <p:spPr/>
        <p:txBody>
          <a:bodyPr/>
          <a:lstStyle/>
          <a:p>
            <a:r>
              <a:rPr lang="sv-SE"/>
              <a:t>Sveriges kunskapsmyndighet för vård och omsorg </a:t>
            </a:r>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a:p>
        </p:txBody>
      </p:sp>
      <p:sp>
        <p:nvSpPr>
          <p:cNvPr id="8" name="Platshållare för innehåll 7"/>
          <p:cNvSpPr>
            <a:spLocks noGrp="1"/>
          </p:cNvSpPr>
          <p:nvPr>
            <p:ph sz="quarter" idx="13"/>
          </p:nvPr>
        </p:nvSpPr>
        <p:spPr>
          <a:xfrm>
            <a:off x="1068917" y="2059200"/>
            <a:ext cx="9279467" cy="3708400"/>
          </a:xfrm>
        </p:spPr>
        <p:txBody>
          <a:bodyPr/>
          <a:lstStyle>
            <a:lvl1pPr>
              <a:spcBef>
                <a:spcPts val="0"/>
              </a:spcBef>
              <a:defRPr sz="2600" b="0"/>
            </a:lvl1pPr>
            <a:lvl2pPr>
              <a:defRPr sz="2000"/>
            </a:lvl2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9465481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Försättssida-B">
    <p:spTree>
      <p:nvGrpSpPr>
        <p:cNvPr id="1" name=""/>
        <p:cNvGrpSpPr/>
        <p:nvPr/>
      </p:nvGrpSpPr>
      <p:grpSpPr>
        <a:xfrm>
          <a:off x="0" y="0"/>
          <a:ext cx="0" cy="0"/>
          <a:chOff x="0" y="0"/>
          <a:chExt cx="0" cy="0"/>
        </a:xfrm>
      </p:grpSpPr>
      <p:pic>
        <p:nvPicPr>
          <p:cNvPr id="23" name="Bildobjekt 22">
            <a:extLst>
              <a:ext uri="{FF2B5EF4-FFF2-40B4-BE49-F238E27FC236}">
                <a16:creationId xmlns:a16="http://schemas.microsoft.com/office/drawing/2014/main" id="{5E3E5A3F-C847-48A0-98C6-111A5167479A}"/>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10007667" y="5608565"/>
            <a:ext cx="1945377" cy="746172"/>
          </a:xfrm>
          <a:prstGeom prst="rect">
            <a:avLst/>
          </a:prstGeom>
        </p:spPr>
      </p:pic>
      <p:sp>
        <p:nvSpPr>
          <p:cNvPr id="20" name="Rektangel 19">
            <a:extLst>
              <a:ext uri="{FF2B5EF4-FFF2-40B4-BE49-F238E27FC236}">
                <a16:creationId xmlns:a16="http://schemas.microsoft.com/office/drawing/2014/main" id="{FA92049B-DAA3-4132-BB42-439C9B7D6BB6}"/>
              </a:ext>
            </a:extLst>
          </p:cNvPr>
          <p:cNvSpPr/>
          <p:nvPr userDrawn="1"/>
        </p:nvSpPr>
        <p:spPr>
          <a:xfrm>
            <a:off x="0" y="6532510"/>
            <a:ext cx="12192000" cy="342000"/>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11" name="Rektangel 10">
            <a:extLst>
              <a:ext uri="{FF2B5EF4-FFF2-40B4-BE49-F238E27FC236}">
                <a16:creationId xmlns:a16="http://schemas.microsoft.com/office/drawing/2014/main" id="{70D86C4C-F64B-45D4-B8A4-90D6380138DC}"/>
              </a:ext>
            </a:extLst>
          </p:cNvPr>
          <p:cNvSpPr/>
          <p:nvPr userDrawn="1"/>
        </p:nvSpPr>
        <p:spPr>
          <a:xfrm>
            <a:off x="0" y="1497729"/>
            <a:ext cx="12192000" cy="3882831"/>
          </a:xfrm>
          <a:prstGeom prst="rect">
            <a:avLst/>
          </a:prstGeom>
          <a:gradFill flip="none" rotWithShape="1">
            <a:gsLst>
              <a:gs pos="100000">
                <a:schemeClr val="accent5"/>
              </a:gs>
              <a:gs pos="37000">
                <a:schemeClr val="accent1"/>
              </a:gs>
            </a:gsLst>
            <a:lin ang="81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15" name="Bildobjekt 14">
            <a:extLst>
              <a:ext uri="{FF2B5EF4-FFF2-40B4-BE49-F238E27FC236}">
                <a16:creationId xmlns:a16="http://schemas.microsoft.com/office/drawing/2014/main" id="{18506A89-FD6F-47F0-A6C7-8ACD33A01D8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422745" y="1804698"/>
            <a:ext cx="5726522" cy="4757997"/>
          </a:xfrm>
          <a:prstGeom prst="rect">
            <a:avLst/>
          </a:prstGeom>
        </p:spPr>
      </p:pic>
      <p:sp>
        <p:nvSpPr>
          <p:cNvPr id="16" name="Rubrik 1">
            <a:extLst>
              <a:ext uri="{FF2B5EF4-FFF2-40B4-BE49-F238E27FC236}">
                <a16:creationId xmlns:a16="http://schemas.microsoft.com/office/drawing/2014/main" id="{CBF16D4A-49E5-4B55-8CA2-2657C55FEE50}"/>
              </a:ext>
            </a:extLst>
          </p:cNvPr>
          <p:cNvSpPr>
            <a:spLocks noGrp="1"/>
          </p:cNvSpPr>
          <p:nvPr>
            <p:ph type="title" hasCustomPrompt="1"/>
          </p:nvPr>
        </p:nvSpPr>
        <p:spPr>
          <a:xfrm>
            <a:off x="1261564" y="361227"/>
            <a:ext cx="10465200" cy="648000"/>
          </a:xfrm>
          <a:prstGeom prst="rect">
            <a:avLst/>
          </a:prstGeom>
        </p:spPr>
        <p:txBody>
          <a:bodyPr/>
          <a:lstStyle>
            <a:lvl1pPr algn="r">
              <a:defRPr sz="4000"/>
            </a:lvl1pPr>
          </a:lstStyle>
          <a:p>
            <a:r>
              <a:rPr lang="sv-SE"/>
              <a:t>Rubrik på föredraget</a:t>
            </a:r>
          </a:p>
        </p:txBody>
      </p:sp>
      <p:sp>
        <p:nvSpPr>
          <p:cNvPr id="17" name="Platshållare för text 2">
            <a:extLst>
              <a:ext uri="{FF2B5EF4-FFF2-40B4-BE49-F238E27FC236}">
                <a16:creationId xmlns:a16="http://schemas.microsoft.com/office/drawing/2014/main" id="{D9B40670-ADAE-4DEA-BD82-4D054A70726D}"/>
              </a:ext>
            </a:extLst>
          </p:cNvPr>
          <p:cNvSpPr>
            <a:spLocks noGrp="1"/>
          </p:cNvSpPr>
          <p:nvPr>
            <p:ph type="body" sz="quarter" idx="14" hasCustomPrompt="1"/>
          </p:nvPr>
        </p:nvSpPr>
        <p:spPr>
          <a:xfrm>
            <a:off x="298869" y="5654107"/>
            <a:ext cx="7823727" cy="365126"/>
          </a:xfrm>
          <a:prstGeom prst="rect">
            <a:avLst/>
          </a:prstGeom>
        </p:spPr>
        <p:txBody>
          <a:bodyPr>
            <a:noAutofit/>
          </a:bodyPr>
          <a:lstStyle>
            <a:lvl1pPr marL="0" indent="0">
              <a:lnSpc>
                <a:spcPts val="2000"/>
              </a:lnSpc>
              <a:buNone/>
              <a:defRPr sz="2000" cap="all" baseline="0">
                <a:solidFill>
                  <a:schemeClr val="tx1"/>
                </a:solidFill>
                <a:latin typeface="+mj-lt"/>
              </a:defRPr>
            </a:lvl1pPr>
            <a:lvl2pPr marL="252000" indent="0">
              <a:buNone/>
              <a:defRPr cap="all" baseline="0"/>
            </a:lvl2pPr>
            <a:lvl3pPr marL="504000" indent="0">
              <a:buNone/>
              <a:defRPr cap="all" baseline="0"/>
            </a:lvl3pPr>
            <a:lvl4pPr marL="756000" indent="0">
              <a:buNone/>
              <a:defRPr cap="all" baseline="0"/>
            </a:lvl4pPr>
            <a:lvl5pPr marL="0" indent="0">
              <a:buNone/>
              <a:defRPr cap="all" baseline="0"/>
            </a:lvl5pPr>
          </a:lstStyle>
          <a:p>
            <a:pPr lvl="0"/>
            <a:r>
              <a:rPr lang="sv-SE"/>
              <a:t>Namn på föredragshållare</a:t>
            </a:r>
          </a:p>
        </p:txBody>
      </p:sp>
      <p:sp>
        <p:nvSpPr>
          <p:cNvPr id="18" name="Platshållare för text 2">
            <a:extLst>
              <a:ext uri="{FF2B5EF4-FFF2-40B4-BE49-F238E27FC236}">
                <a16:creationId xmlns:a16="http://schemas.microsoft.com/office/drawing/2014/main" id="{ACC72680-FDE4-4303-9282-6508D34ABD0D}"/>
              </a:ext>
            </a:extLst>
          </p:cNvPr>
          <p:cNvSpPr>
            <a:spLocks noGrp="1"/>
          </p:cNvSpPr>
          <p:nvPr>
            <p:ph type="body" sz="quarter" idx="15" hasCustomPrompt="1"/>
          </p:nvPr>
        </p:nvSpPr>
        <p:spPr>
          <a:xfrm>
            <a:off x="298868" y="5970673"/>
            <a:ext cx="7823727" cy="365126"/>
          </a:xfrm>
          <a:prstGeom prst="rect">
            <a:avLst/>
          </a:prstGeom>
        </p:spPr>
        <p:txBody>
          <a:bodyPr>
            <a:noAutofit/>
          </a:bodyPr>
          <a:lstStyle>
            <a:lvl1pPr marL="0" indent="0">
              <a:lnSpc>
                <a:spcPts val="2000"/>
              </a:lnSpc>
              <a:buNone/>
              <a:defRPr sz="2000" cap="all" baseline="0">
                <a:solidFill>
                  <a:schemeClr val="tx1"/>
                </a:solidFill>
                <a:latin typeface="+mj-lt"/>
              </a:defRPr>
            </a:lvl1pPr>
            <a:lvl2pPr marL="252000" indent="0">
              <a:buNone/>
              <a:defRPr cap="all" baseline="0"/>
            </a:lvl2pPr>
            <a:lvl3pPr marL="504000" indent="0">
              <a:buNone/>
              <a:defRPr cap="all" baseline="0"/>
            </a:lvl3pPr>
            <a:lvl4pPr marL="756000" indent="0">
              <a:buNone/>
              <a:defRPr cap="all" baseline="0"/>
            </a:lvl4pPr>
            <a:lvl5pPr marL="0" indent="0">
              <a:buNone/>
              <a:defRPr cap="all" baseline="0"/>
            </a:lvl5pPr>
          </a:lstStyle>
          <a:p>
            <a:pPr lvl="0"/>
            <a:r>
              <a:rPr lang="sv-SE"/>
              <a:t>Titel på föredragshållare</a:t>
            </a:r>
          </a:p>
        </p:txBody>
      </p:sp>
      <p:sp>
        <p:nvSpPr>
          <p:cNvPr id="22" name="Platshållare för text 2">
            <a:extLst>
              <a:ext uri="{FF2B5EF4-FFF2-40B4-BE49-F238E27FC236}">
                <a16:creationId xmlns:a16="http://schemas.microsoft.com/office/drawing/2014/main" id="{586F6F5B-696A-4EC9-8FBC-7C33EF3CCA7A}"/>
              </a:ext>
            </a:extLst>
          </p:cNvPr>
          <p:cNvSpPr>
            <a:spLocks noGrp="1"/>
          </p:cNvSpPr>
          <p:nvPr>
            <p:ph type="body" sz="quarter" idx="16" hasCustomPrompt="1"/>
          </p:nvPr>
        </p:nvSpPr>
        <p:spPr>
          <a:xfrm>
            <a:off x="3911993" y="915000"/>
            <a:ext cx="7823727" cy="365126"/>
          </a:xfrm>
          <a:prstGeom prst="rect">
            <a:avLst/>
          </a:prstGeom>
        </p:spPr>
        <p:txBody>
          <a:bodyPr>
            <a:noAutofit/>
          </a:bodyPr>
          <a:lstStyle>
            <a:lvl1pPr marL="0" indent="0" algn="r">
              <a:lnSpc>
                <a:spcPts val="2000"/>
              </a:lnSpc>
              <a:buNone/>
              <a:defRPr sz="2000" cap="all" baseline="0">
                <a:solidFill>
                  <a:schemeClr val="tx1"/>
                </a:solidFill>
                <a:latin typeface="+mj-lt"/>
              </a:defRPr>
            </a:lvl1pPr>
            <a:lvl2pPr marL="252000" indent="0">
              <a:buNone/>
              <a:defRPr cap="all" baseline="0"/>
            </a:lvl2pPr>
            <a:lvl3pPr marL="504000" indent="0">
              <a:buNone/>
              <a:defRPr cap="all" baseline="0"/>
            </a:lvl3pPr>
            <a:lvl4pPr marL="756000" indent="0">
              <a:buNone/>
              <a:defRPr cap="all" baseline="0"/>
            </a:lvl4pPr>
            <a:lvl5pPr marL="0" indent="0">
              <a:buNone/>
              <a:defRPr cap="all" baseline="0"/>
            </a:lvl5pPr>
          </a:lstStyle>
          <a:p>
            <a:pPr lvl="0"/>
            <a:r>
              <a:rPr lang="sv-SE"/>
              <a:t>Eventuell underrubrik</a:t>
            </a:r>
          </a:p>
        </p:txBody>
      </p:sp>
    </p:spTree>
    <p:extLst>
      <p:ext uri="{BB962C8B-B14F-4D97-AF65-F5344CB8AC3E}">
        <p14:creationId xmlns:p14="http://schemas.microsoft.com/office/powerpoint/2010/main" val="32458682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Rubrik på en rad och innehåll">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2B03EBA8-6059-4F62-9E6A-E043A4C22E81}"/>
              </a:ext>
            </a:extLst>
          </p:cNvPr>
          <p:cNvSpPr/>
          <p:nvPr userDrawn="1"/>
        </p:nvSpPr>
        <p:spPr>
          <a:xfrm>
            <a:off x="0" y="6532510"/>
            <a:ext cx="12192000" cy="342000"/>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a:xfrm>
            <a:off x="863999" y="1569719"/>
            <a:ext cx="10465200" cy="386070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4" name="Platshållare för datum 3"/>
          <p:cNvSpPr>
            <a:spLocks noGrp="1"/>
          </p:cNvSpPr>
          <p:nvPr>
            <p:ph type="dt" sz="half" idx="10"/>
          </p:nvPr>
        </p:nvSpPr>
        <p:spPr/>
        <p:txBody>
          <a:bodyPr/>
          <a:lstStyle/>
          <a:p>
            <a:fld id="{93979412-D361-406D-A194-319B192BD2D7}" type="datetimeFigureOut">
              <a:rPr lang="sv-SE" smtClean="0">
                <a:solidFill>
                  <a:srgbClr val="FFFFFF"/>
                </a:solidFill>
              </a:rPr>
              <a:pPr/>
              <a:t>2023-06-12</a:t>
            </a:fld>
            <a:endParaRPr lang="sv-SE">
              <a:solidFill>
                <a:srgbClr val="FFFFFF"/>
              </a:solidFill>
            </a:endParaRPr>
          </a:p>
        </p:txBody>
      </p:sp>
      <p:sp>
        <p:nvSpPr>
          <p:cNvPr id="5" name="Platshållare för sidfot 4"/>
          <p:cNvSpPr>
            <a:spLocks noGrp="1"/>
          </p:cNvSpPr>
          <p:nvPr>
            <p:ph type="ftr" sz="quarter" idx="11"/>
          </p:nvPr>
        </p:nvSpPr>
        <p:spPr/>
        <p:txBody>
          <a:bodyPr/>
          <a:lstStyle/>
          <a:p>
            <a:endParaRPr lang="sv-SE">
              <a:solidFill>
                <a:srgbClr val="FFFFFF"/>
              </a:solidFill>
            </a:endParaRPr>
          </a:p>
        </p:txBody>
      </p:sp>
      <p:sp>
        <p:nvSpPr>
          <p:cNvPr id="6" name="Platshållare för bildnummer 5"/>
          <p:cNvSpPr>
            <a:spLocks noGrp="1"/>
          </p:cNvSpPr>
          <p:nvPr>
            <p:ph type="sldNum" sz="quarter" idx="12"/>
          </p:nvPr>
        </p:nvSpPr>
        <p:spPr/>
        <p:txBody>
          <a:bodyPr/>
          <a:lstStyle/>
          <a:p>
            <a:fld id="{44A3E772-BA0E-440B-B6B8-BBE74D104596}" type="slidenum">
              <a:rPr lang="sv-SE" smtClean="0">
                <a:solidFill>
                  <a:srgbClr val="FFFFFF"/>
                </a:solidFill>
              </a:rPr>
              <a:pPr/>
              <a:t>‹#›</a:t>
            </a:fld>
            <a:endParaRPr lang="sv-SE">
              <a:solidFill>
                <a:srgbClr val="FFFFFF"/>
              </a:solidFill>
            </a:endParaRPr>
          </a:p>
        </p:txBody>
      </p:sp>
      <p:pic>
        <p:nvPicPr>
          <p:cNvPr id="7" name="Bildobjekt 6">
            <a:extLst>
              <a:ext uri="{FF2B5EF4-FFF2-40B4-BE49-F238E27FC236}">
                <a16:creationId xmlns:a16="http://schemas.microsoft.com/office/drawing/2014/main" id="{0811AC96-E525-4952-B941-2A563D0EC4BB}"/>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10007667" y="5608565"/>
            <a:ext cx="1945377" cy="746172"/>
          </a:xfrm>
          <a:prstGeom prst="rect">
            <a:avLst/>
          </a:prstGeom>
        </p:spPr>
      </p:pic>
    </p:spTree>
    <p:extLst>
      <p:ext uri="{BB962C8B-B14F-4D97-AF65-F5344CB8AC3E}">
        <p14:creationId xmlns:p14="http://schemas.microsoft.com/office/powerpoint/2010/main" val="20670273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ubrik på två rader och innehåll">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E110D2F0-B43E-4142-BC5D-C7BF64C502FA}"/>
              </a:ext>
            </a:extLst>
          </p:cNvPr>
          <p:cNvSpPr/>
          <p:nvPr userDrawn="1"/>
        </p:nvSpPr>
        <p:spPr>
          <a:xfrm>
            <a:off x="0" y="6532510"/>
            <a:ext cx="12192000" cy="342000"/>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2" name="Rubrik 1"/>
          <p:cNvSpPr>
            <a:spLocks noGrp="1"/>
          </p:cNvSpPr>
          <p:nvPr>
            <p:ph type="title"/>
          </p:nvPr>
        </p:nvSpPr>
        <p:spPr>
          <a:xfrm>
            <a:off x="864000" y="720000"/>
            <a:ext cx="10465200" cy="648000"/>
          </a:xfrm>
        </p:spPr>
        <p:txBody>
          <a:bodyPr/>
          <a:lstStyle/>
          <a:p>
            <a:r>
              <a:rPr lang="sv-SE"/>
              <a:t>Klicka här för att ändra mall för rubrikformat</a:t>
            </a:r>
          </a:p>
        </p:txBody>
      </p:sp>
      <p:sp>
        <p:nvSpPr>
          <p:cNvPr id="3" name="Platshållare för innehåll 2"/>
          <p:cNvSpPr>
            <a:spLocks noGrp="1"/>
          </p:cNvSpPr>
          <p:nvPr>
            <p:ph sz="half" idx="1"/>
          </p:nvPr>
        </p:nvSpPr>
        <p:spPr>
          <a:xfrm>
            <a:off x="864000" y="1825625"/>
            <a:ext cx="10465200" cy="360479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5" name="Platshållare för datum 4"/>
          <p:cNvSpPr>
            <a:spLocks noGrp="1"/>
          </p:cNvSpPr>
          <p:nvPr>
            <p:ph type="dt" sz="half" idx="10"/>
          </p:nvPr>
        </p:nvSpPr>
        <p:spPr/>
        <p:txBody>
          <a:bodyPr/>
          <a:lstStyle/>
          <a:p>
            <a:fld id="{93979412-D361-406D-A194-319B192BD2D7}" type="datetimeFigureOut">
              <a:rPr lang="sv-SE" smtClean="0">
                <a:solidFill>
                  <a:srgbClr val="FFFFFF"/>
                </a:solidFill>
              </a:rPr>
              <a:pPr/>
              <a:t>2023-06-12</a:t>
            </a:fld>
            <a:endParaRPr lang="sv-SE">
              <a:solidFill>
                <a:srgbClr val="FFFFFF"/>
              </a:solidFill>
            </a:endParaRPr>
          </a:p>
        </p:txBody>
      </p:sp>
      <p:sp>
        <p:nvSpPr>
          <p:cNvPr id="6" name="Platshållare för sidfot 5"/>
          <p:cNvSpPr>
            <a:spLocks noGrp="1"/>
          </p:cNvSpPr>
          <p:nvPr>
            <p:ph type="ftr" sz="quarter" idx="11"/>
          </p:nvPr>
        </p:nvSpPr>
        <p:spPr/>
        <p:txBody>
          <a:bodyPr/>
          <a:lstStyle/>
          <a:p>
            <a:endParaRPr lang="sv-SE">
              <a:solidFill>
                <a:srgbClr val="FFFFFF"/>
              </a:solidFill>
            </a:endParaRPr>
          </a:p>
        </p:txBody>
      </p:sp>
      <p:sp>
        <p:nvSpPr>
          <p:cNvPr id="7" name="Platshållare för bildnummer 6"/>
          <p:cNvSpPr>
            <a:spLocks noGrp="1"/>
          </p:cNvSpPr>
          <p:nvPr>
            <p:ph type="sldNum" sz="quarter" idx="12"/>
          </p:nvPr>
        </p:nvSpPr>
        <p:spPr/>
        <p:txBody>
          <a:bodyPr/>
          <a:lstStyle/>
          <a:p>
            <a:fld id="{44A3E772-BA0E-440B-B6B8-BBE74D104596}" type="slidenum">
              <a:rPr lang="sv-SE" smtClean="0">
                <a:solidFill>
                  <a:srgbClr val="FFFFFF"/>
                </a:solidFill>
              </a:rPr>
              <a:pPr/>
              <a:t>‹#›</a:t>
            </a:fld>
            <a:endParaRPr lang="sv-SE">
              <a:solidFill>
                <a:srgbClr val="FFFFFF"/>
              </a:solidFill>
            </a:endParaRPr>
          </a:p>
        </p:txBody>
      </p:sp>
      <p:sp>
        <p:nvSpPr>
          <p:cNvPr id="9" name="Platshållare för text 2">
            <a:extLst>
              <a:ext uri="{FF2B5EF4-FFF2-40B4-BE49-F238E27FC236}">
                <a16:creationId xmlns:a16="http://schemas.microsoft.com/office/drawing/2014/main" id="{D2C20A57-647D-456F-8477-71F8625AD890}"/>
              </a:ext>
            </a:extLst>
          </p:cNvPr>
          <p:cNvSpPr>
            <a:spLocks noGrp="1"/>
          </p:cNvSpPr>
          <p:nvPr>
            <p:ph type="body" sz="quarter" idx="14" hasCustomPrompt="1"/>
          </p:nvPr>
        </p:nvSpPr>
        <p:spPr>
          <a:xfrm>
            <a:off x="862800" y="1349712"/>
            <a:ext cx="7823727" cy="365126"/>
          </a:xfrm>
          <a:prstGeom prst="rect">
            <a:avLst/>
          </a:prstGeom>
        </p:spPr>
        <p:txBody>
          <a:bodyPr>
            <a:noAutofit/>
          </a:bodyPr>
          <a:lstStyle>
            <a:lvl1pPr marL="0" indent="0">
              <a:lnSpc>
                <a:spcPts val="2000"/>
              </a:lnSpc>
              <a:buNone/>
              <a:defRPr sz="1900" cap="all" baseline="0">
                <a:solidFill>
                  <a:schemeClr val="tx1">
                    <a:lumMod val="50000"/>
                    <a:lumOff val="50000"/>
                  </a:schemeClr>
                </a:solidFill>
                <a:latin typeface="+mj-lt"/>
              </a:defRPr>
            </a:lvl1pPr>
            <a:lvl2pPr marL="252000" indent="0">
              <a:buNone/>
              <a:defRPr cap="all" baseline="0"/>
            </a:lvl2pPr>
            <a:lvl3pPr marL="504000" indent="0">
              <a:buNone/>
              <a:defRPr cap="all" baseline="0"/>
            </a:lvl3pPr>
            <a:lvl4pPr marL="756000" indent="0">
              <a:buNone/>
              <a:defRPr cap="all" baseline="0"/>
            </a:lvl4pPr>
            <a:lvl5pPr marL="0" indent="0">
              <a:buNone/>
              <a:defRPr cap="all" baseline="0"/>
            </a:lvl5pPr>
          </a:lstStyle>
          <a:p>
            <a:pPr lvl="0"/>
            <a:r>
              <a:rPr lang="sv-SE"/>
              <a:t>Eventuell underrubrik</a:t>
            </a:r>
          </a:p>
        </p:txBody>
      </p:sp>
      <p:pic>
        <p:nvPicPr>
          <p:cNvPr id="10" name="Bildobjekt 9">
            <a:extLst>
              <a:ext uri="{FF2B5EF4-FFF2-40B4-BE49-F238E27FC236}">
                <a16:creationId xmlns:a16="http://schemas.microsoft.com/office/drawing/2014/main" id="{A0006B95-EE20-427C-A5FC-EA2475D14D2B}"/>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10007667" y="5608565"/>
            <a:ext cx="1945377" cy="746172"/>
          </a:xfrm>
          <a:prstGeom prst="rect">
            <a:avLst/>
          </a:prstGeom>
        </p:spPr>
      </p:pic>
    </p:spTree>
    <p:extLst>
      <p:ext uri="{BB962C8B-B14F-4D97-AF65-F5344CB8AC3E}">
        <p14:creationId xmlns:p14="http://schemas.microsoft.com/office/powerpoint/2010/main" val="27935114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ubrik och jämförelse">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56A03B4A-8E21-4A98-9CC6-66CC08E8A529}"/>
              </a:ext>
            </a:extLst>
          </p:cNvPr>
          <p:cNvSpPr/>
          <p:nvPr userDrawn="1"/>
        </p:nvSpPr>
        <p:spPr>
          <a:xfrm>
            <a:off x="0" y="6532510"/>
            <a:ext cx="12192000" cy="342000"/>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4" name="Platshållare för innehåll 3">
            <a:extLst>
              <a:ext uri="{FF2B5EF4-FFF2-40B4-BE49-F238E27FC236}">
                <a16:creationId xmlns:a16="http://schemas.microsoft.com/office/drawing/2014/main" id="{2B414DF4-A62D-458A-9B36-CC8E566789D0}"/>
              </a:ext>
            </a:extLst>
          </p:cNvPr>
          <p:cNvSpPr>
            <a:spLocks noGrp="1"/>
          </p:cNvSpPr>
          <p:nvPr>
            <p:ph sz="half" idx="2"/>
          </p:nvPr>
        </p:nvSpPr>
        <p:spPr>
          <a:xfrm>
            <a:off x="864000" y="1569600"/>
            <a:ext cx="5157787" cy="3883478"/>
          </a:xfrm>
        </p:spPr>
        <p:txBody>
          <a:bodyPr/>
          <a:lstStyle>
            <a:lvl5pPr>
              <a:buClr>
                <a:schemeClr val="accent1"/>
              </a:buClr>
              <a:defRPr sz="2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innehåll 5">
            <a:extLst>
              <a:ext uri="{FF2B5EF4-FFF2-40B4-BE49-F238E27FC236}">
                <a16:creationId xmlns:a16="http://schemas.microsoft.com/office/drawing/2014/main" id="{E1D48170-F1CE-4993-8039-8176FCE7283B}"/>
              </a:ext>
            </a:extLst>
          </p:cNvPr>
          <p:cNvSpPr>
            <a:spLocks noGrp="1"/>
          </p:cNvSpPr>
          <p:nvPr>
            <p:ph sz="quarter" idx="4"/>
          </p:nvPr>
        </p:nvSpPr>
        <p:spPr>
          <a:xfrm>
            <a:off x="6156000" y="1569600"/>
            <a:ext cx="5183188" cy="3883478"/>
          </a:xfrm>
        </p:spPr>
        <p:txBody>
          <a:bodyPr/>
          <a:lstStyle>
            <a:lvl5pPr>
              <a:buClr>
                <a:schemeClr val="accent1"/>
              </a:buClr>
              <a:defRPr sz="2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829156A2-009D-4B0F-B1CB-EB4488A97237}"/>
              </a:ext>
            </a:extLst>
          </p:cNvPr>
          <p:cNvSpPr>
            <a:spLocks noGrp="1"/>
          </p:cNvSpPr>
          <p:nvPr>
            <p:ph type="dt" sz="half" idx="10"/>
          </p:nvPr>
        </p:nvSpPr>
        <p:spPr/>
        <p:txBody>
          <a:bodyPr/>
          <a:lstStyle/>
          <a:p>
            <a:fld id="{C7F19FE3-3FC4-43F9-880C-8EC10E141AD9}" type="datetimeFigureOut">
              <a:rPr lang="sv-SE" smtClean="0"/>
              <a:t>2023-06-12</a:t>
            </a:fld>
            <a:endParaRPr lang="sv-SE"/>
          </a:p>
        </p:txBody>
      </p:sp>
      <p:sp>
        <p:nvSpPr>
          <p:cNvPr id="8" name="Platshållare för sidfot 7">
            <a:extLst>
              <a:ext uri="{FF2B5EF4-FFF2-40B4-BE49-F238E27FC236}">
                <a16:creationId xmlns:a16="http://schemas.microsoft.com/office/drawing/2014/main" id="{6C4BB501-AB1A-467C-87EC-BEBC0348737C}"/>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6021D97C-26FD-421C-B3B3-83B493DC50F5}"/>
              </a:ext>
            </a:extLst>
          </p:cNvPr>
          <p:cNvSpPr>
            <a:spLocks noGrp="1"/>
          </p:cNvSpPr>
          <p:nvPr>
            <p:ph type="sldNum" sz="quarter" idx="12"/>
          </p:nvPr>
        </p:nvSpPr>
        <p:spPr/>
        <p:txBody>
          <a:bodyPr/>
          <a:lstStyle/>
          <a:p>
            <a:fld id="{E64F62B7-C97C-425D-AE33-D3BFD9545374}" type="slidenum">
              <a:rPr lang="sv-SE" smtClean="0"/>
              <a:t>‹#›</a:t>
            </a:fld>
            <a:endParaRPr lang="sv-SE"/>
          </a:p>
        </p:txBody>
      </p:sp>
      <p:sp>
        <p:nvSpPr>
          <p:cNvPr id="11" name="Platshållare för datum 4">
            <a:extLst>
              <a:ext uri="{FF2B5EF4-FFF2-40B4-BE49-F238E27FC236}">
                <a16:creationId xmlns:a16="http://schemas.microsoft.com/office/drawing/2014/main" id="{68E81DA8-D6DC-4BB7-89EE-1A6F635A3E57}"/>
              </a:ext>
            </a:extLst>
          </p:cNvPr>
          <p:cNvSpPr txBox="1">
            <a:spLocks/>
          </p:cNvSpPr>
          <p:nvPr userDrawn="1"/>
        </p:nvSpPr>
        <p:spPr>
          <a:xfrm>
            <a:off x="10780736" y="6532878"/>
            <a:ext cx="720000" cy="365125"/>
          </a:xfrm>
          <a:prstGeom prst="rect">
            <a:avLst/>
          </a:prstGeom>
        </p:spPr>
        <p:txBody>
          <a:bodyPr vert="horz" lIns="91440" tIns="45720" rIns="91440" bIns="45720" rtlCol="0" anchor="ctr"/>
          <a:lstStyle>
            <a:defPPr>
              <a:defRPr lang="sv-SE"/>
            </a:defPPr>
            <a:lvl1pPr marL="0" algn="l" defTabSz="914400" rtl="0" eaLnBrk="1" latinLnBrk="0" hangingPunct="1">
              <a:defRPr sz="9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979412-D361-406D-A194-319B192BD2D7}" type="datetimeFigureOut">
              <a:rPr lang="sv-SE" smtClean="0">
                <a:solidFill>
                  <a:srgbClr val="FFFFFF"/>
                </a:solidFill>
              </a:rPr>
              <a:pPr/>
              <a:t>2023-06-12</a:t>
            </a:fld>
            <a:endParaRPr lang="sv-SE">
              <a:solidFill>
                <a:srgbClr val="FFFFFF"/>
              </a:solidFill>
            </a:endParaRPr>
          </a:p>
        </p:txBody>
      </p:sp>
      <p:sp>
        <p:nvSpPr>
          <p:cNvPr id="12" name="Platshållare för bildnummer 6">
            <a:extLst>
              <a:ext uri="{FF2B5EF4-FFF2-40B4-BE49-F238E27FC236}">
                <a16:creationId xmlns:a16="http://schemas.microsoft.com/office/drawing/2014/main" id="{57A9350D-E7DC-4A38-B92E-3CC3F7A74444}"/>
              </a:ext>
            </a:extLst>
          </p:cNvPr>
          <p:cNvSpPr txBox="1">
            <a:spLocks/>
          </p:cNvSpPr>
          <p:nvPr userDrawn="1"/>
        </p:nvSpPr>
        <p:spPr>
          <a:xfrm>
            <a:off x="11519720" y="6532878"/>
            <a:ext cx="432000" cy="365125"/>
          </a:xfrm>
          <a:prstGeom prst="rect">
            <a:avLst/>
          </a:prstGeom>
        </p:spPr>
        <p:txBody>
          <a:bodyPr vert="horz" lIns="91440" tIns="45720" rIns="91440" bIns="45720" rtlCol="0" anchor="ctr"/>
          <a:lstStyle>
            <a:defPPr>
              <a:defRPr lang="sv-SE"/>
            </a:defPPr>
            <a:lvl1pPr marL="0" algn="l" defTabSz="914400" rtl="0" eaLnBrk="1" latinLnBrk="0" hangingPunct="1">
              <a:defRPr sz="9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4A3E772-BA0E-440B-B6B8-BBE74D104596}" type="slidenum">
              <a:rPr lang="sv-SE" smtClean="0">
                <a:solidFill>
                  <a:srgbClr val="FFFFFF"/>
                </a:solidFill>
              </a:rPr>
              <a:pPr/>
              <a:t>‹#›</a:t>
            </a:fld>
            <a:endParaRPr lang="sv-SE">
              <a:solidFill>
                <a:srgbClr val="FFFFFF"/>
              </a:solidFill>
            </a:endParaRPr>
          </a:p>
        </p:txBody>
      </p:sp>
      <p:pic>
        <p:nvPicPr>
          <p:cNvPr id="13" name="Bildobjekt 12">
            <a:extLst>
              <a:ext uri="{FF2B5EF4-FFF2-40B4-BE49-F238E27FC236}">
                <a16:creationId xmlns:a16="http://schemas.microsoft.com/office/drawing/2014/main" id="{6C7C71BA-CCE2-4DB5-94FF-6402754B47F7}"/>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10007667" y="5608565"/>
            <a:ext cx="1945377" cy="746172"/>
          </a:xfrm>
          <a:prstGeom prst="rect">
            <a:avLst/>
          </a:prstGeom>
        </p:spPr>
      </p:pic>
      <p:sp>
        <p:nvSpPr>
          <p:cNvPr id="14" name="Rubrik 1">
            <a:extLst>
              <a:ext uri="{FF2B5EF4-FFF2-40B4-BE49-F238E27FC236}">
                <a16:creationId xmlns:a16="http://schemas.microsoft.com/office/drawing/2014/main" id="{682D2F1B-CDDA-4975-8829-6C03E166C27A}"/>
              </a:ext>
            </a:extLst>
          </p:cNvPr>
          <p:cNvSpPr>
            <a:spLocks noGrp="1"/>
          </p:cNvSpPr>
          <p:nvPr>
            <p:ph type="title"/>
          </p:nvPr>
        </p:nvSpPr>
        <p:spPr>
          <a:xfrm>
            <a:off x="864000" y="720000"/>
            <a:ext cx="10465200" cy="648000"/>
          </a:xfrm>
        </p:spPr>
        <p:txBody>
          <a:bodyPr/>
          <a:lstStyle/>
          <a:p>
            <a:r>
              <a:rPr lang="sv-SE"/>
              <a:t>Klicka här för att ändra mall för rubrikformat</a:t>
            </a:r>
          </a:p>
        </p:txBody>
      </p:sp>
    </p:spTree>
    <p:extLst>
      <p:ext uri="{BB962C8B-B14F-4D97-AF65-F5344CB8AC3E}">
        <p14:creationId xmlns:p14="http://schemas.microsoft.com/office/powerpoint/2010/main" val="2978046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ild med bildrubrik och bildtext">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50D6700E-134C-4E1E-BF1E-D53195C40F19}"/>
              </a:ext>
            </a:extLst>
          </p:cNvPr>
          <p:cNvSpPr/>
          <p:nvPr userDrawn="1"/>
        </p:nvSpPr>
        <p:spPr>
          <a:xfrm>
            <a:off x="0" y="6532510"/>
            <a:ext cx="12192000" cy="342000"/>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2" name="Rubrik 1"/>
          <p:cNvSpPr>
            <a:spLocks noGrp="1"/>
          </p:cNvSpPr>
          <p:nvPr>
            <p:ph type="title"/>
          </p:nvPr>
        </p:nvSpPr>
        <p:spPr>
          <a:xfrm>
            <a:off x="863999" y="720000"/>
            <a:ext cx="4104000" cy="1069975"/>
          </a:xfrm>
        </p:spPr>
        <p:txBody>
          <a:bodyPr anchor="b"/>
          <a:lstStyle>
            <a:lvl1pPr>
              <a:defRPr sz="3200"/>
            </a:lvl1pPr>
          </a:lstStyle>
          <a:p>
            <a:r>
              <a:rPr lang="sv-SE"/>
              <a:t>Klicka här för att ändra mall för rubrikformat</a:t>
            </a:r>
          </a:p>
        </p:txBody>
      </p:sp>
      <p:sp>
        <p:nvSpPr>
          <p:cNvPr id="3" name="Platshållare för bild 2"/>
          <p:cNvSpPr>
            <a:spLocks noGrp="1"/>
          </p:cNvSpPr>
          <p:nvPr>
            <p:ph type="pic" idx="1"/>
          </p:nvPr>
        </p:nvSpPr>
        <p:spPr>
          <a:xfrm>
            <a:off x="5183188" y="719999"/>
            <a:ext cx="6172200" cy="4710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p:cNvSpPr>
            <a:spLocks noGrp="1"/>
          </p:cNvSpPr>
          <p:nvPr>
            <p:ph type="body" sz="half" idx="2"/>
          </p:nvPr>
        </p:nvSpPr>
        <p:spPr>
          <a:xfrm>
            <a:off x="863999" y="1908000"/>
            <a:ext cx="410400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93979412-D361-406D-A194-319B192BD2D7}" type="datetimeFigureOut">
              <a:rPr lang="sv-SE" smtClean="0">
                <a:solidFill>
                  <a:srgbClr val="FFFFFF"/>
                </a:solidFill>
              </a:rPr>
              <a:pPr/>
              <a:t>2023-06-12</a:t>
            </a:fld>
            <a:endParaRPr lang="sv-SE">
              <a:solidFill>
                <a:srgbClr val="FFFFFF"/>
              </a:solidFill>
            </a:endParaRPr>
          </a:p>
        </p:txBody>
      </p:sp>
      <p:sp>
        <p:nvSpPr>
          <p:cNvPr id="6" name="Platshållare för sidfot 5"/>
          <p:cNvSpPr>
            <a:spLocks noGrp="1"/>
          </p:cNvSpPr>
          <p:nvPr>
            <p:ph type="ftr" sz="quarter" idx="11"/>
          </p:nvPr>
        </p:nvSpPr>
        <p:spPr/>
        <p:txBody>
          <a:bodyPr/>
          <a:lstStyle/>
          <a:p>
            <a:endParaRPr lang="sv-SE">
              <a:solidFill>
                <a:srgbClr val="FFFFFF"/>
              </a:solidFill>
            </a:endParaRPr>
          </a:p>
        </p:txBody>
      </p:sp>
      <p:sp>
        <p:nvSpPr>
          <p:cNvPr id="7" name="Platshållare för bildnummer 6"/>
          <p:cNvSpPr>
            <a:spLocks noGrp="1"/>
          </p:cNvSpPr>
          <p:nvPr>
            <p:ph type="sldNum" sz="quarter" idx="12"/>
          </p:nvPr>
        </p:nvSpPr>
        <p:spPr/>
        <p:txBody>
          <a:bodyPr/>
          <a:lstStyle/>
          <a:p>
            <a:fld id="{44A3E772-BA0E-440B-B6B8-BBE74D104596}" type="slidenum">
              <a:rPr lang="sv-SE" smtClean="0">
                <a:solidFill>
                  <a:srgbClr val="FFFFFF"/>
                </a:solidFill>
              </a:rPr>
              <a:pPr/>
              <a:t>‹#›</a:t>
            </a:fld>
            <a:endParaRPr lang="sv-SE">
              <a:solidFill>
                <a:srgbClr val="FFFFFF"/>
              </a:solidFill>
            </a:endParaRPr>
          </a:p>
        </p:txBody>
      </p:sp>
      <p:pic>
        <p:nvPicPr>
          <p:cNvPr id="8" name="Bildobjekt 7">
            <a:extLst>
              <a:ext uri="{FF2B5EF4-FFF2-40B4-BE49-F238E27FC236}">
                <a16:creationId xmlns:a16="http://schemas.microsoft.com/office/drawing/2014/main" id="{A4FEB6FC-1749-4B65-AABC-AF41B910DD2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10007667" y="5608565"/>
            <a:ext cx="1945377" cy="746172"/>
          </a:xfrm>
          <a:prstGeom prst="rect">
            <a:avLst/>
          </a:prstGeom>
        </p:spPr>
      </p:pic>
    </p:spTree>
    <p:extLst>
      <p:ext uri="{BB962C8B-B14F-4D97-AF65-F5344CB8AC3E}">
        <p14:creationId xmlns:p14="http://schemas.microsoft.com/office/powerpoint/2010/main" val="26598861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Rubrik och innehåll utan logga">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a:xfrm>
            <a:off x="863999" y="1569719"/>
            <a:ext cx="10465200" cy="386070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4" name="Platshållare för datum 3"/>
          <p:cNvSpPr>
            <a:spLocks noGrp="1"/>
          </p:cNvSpPr>
          <p:nvPr>
            <p:ph type="dt" sz="half" idx="10"/>
          </p:nvPr>
        </p:nvSpPr>
        <p:spPr/>
        <p:txBody>
          <a:bodyPr/>
          <a:lstStyle/>
          <a:p>
            <a:fld id="{93979412-D361-406D-A194-319B192BD2D7}" type="datetimeFigureOut">
              <a:rPr lang="sv-SE" smtClean="0">
                <a:solidFill>
                  <a:srgbClr val="FFFFFF"/>
                </a:solidFill>
              </a:rPr>
              <a:pPr/>
              <a:t>2023-06-12</a:t>
            </a:fld>
            <a:endParaRPr lang="sv-SE">
              <a:solidFill>
                <a:srgbClr val="FFFFFF"/>
              </a:solidFill>
            </a:endParaRPr>
          </a:p>
        </p:txBody>
      </p:sp>
      <p:sp>
        <p:nvSpPr>
          <p:cNvPr id="5" name="Platshållare för sidfot 4"/>
          <p:cNvSpPr>
            <a:spLocks noGrp="1"/>
          </p:cNvSpPr>
          <p:nvPr>
            <p:ph type="ftr" sz="quarter" idx="11"/>
          </p:nvPr>
        </p:nvSpPr>
        <p:spPr/>
        <p:txBody>
          <a:bodyPr/>
          <a:lstStyle/>
          <a:p>
            <a:endParaRPr lang="sv-SE">
              <a:solidFill>
                <a:srgbClr val="FFFFFF"/>
              </a:solidFill>
            </a:endParaRPr>
          </a:p>
        </p:txBody>
      </p:sp>
      <p:sp>
        <p:nvSpPr>
          <p:cNvPr id="6" name="Platshållare för bildnummer 5"/>
          <p:cNvSpPr>
            <a:spLocks noGrp="1"/>
          </p:cNvSpPr>
          <p:nvPr>
            <p:ph type="sldNum" sz="quarter" idx="12"/>
          </p:nvPr>
        </p:nvSpPr>
        <p:spPr/>
        <p:txBody>
          <a:bodyPr/>
          <a:lstStyle/>
          <a:p>
            <a:fld id="{44A3E772-BA0E-440B-B6B8-BBE74D104596}" type="slidenum">
              <a:rPr lang="sv-SE" smtClean="0">
                <a:solidFill>
                  <a:srgbClr val="FFFFFF"/>
                </a:solidFill>
              </a:rPr>
              <a:pPr/>
              <a:t>‹#›</a:t>
            </a:fld>
            <a:endParaRPr lang="sv-SE">
              <a:solidFill>
                <a:srgbClr val="FFFFFF"/>
              </a:solidFill>
            </a:endParaRPr>
          </a:p>
        </p:txBody>
      </p:sp>
    </p:spTree>
    <p:extLst>
      <p:ext uri="{BB962C8B-B14F-4D97-AF65-F5344CB8AC3E}">
        <p14:creationId xmlns:p14="http://schemas.microsoft.com/office/powerpoint/2010/main" val="18143298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om sida">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45085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Avslutande sida-B">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BE63988D-B4A9-44A6-989A-DB725B63FA93}"/>
              </a:ext>
            </a:extLst>
          </p:cNvPr>
          <p:cNvSpPr/>
          <p:nvPr userDrawn="1"/>
        </p:nvSpPr>
        <p:spPr>
          <a:xfrm>
            <a:off x="0" y="0"/>
            <a:ext cx="12192000" cy="5357191"/>
          </a:xfrm>
          <a:prstGeom prst="rect">
            <a:avLst/>
          </a:prstGeom>
          <a:gradFill flip="none" rotWithShape="1">
            <a:gsLst>
              <a:gs pos="100000">
                <a:schemeClr val="accent5"/>
              </a:gs>
              <a:gs pos="37000">
                <a:schemeClr val="accent1"/>
              </a:gs>
            </a:gsLst>
            <a:lin ang="162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Platshållare för rubrik 1">
            <a:extLst>
              <a:ext uri="{FF2B5EF4-FFF2-40B4-BE49-F238E27FC236}">
                <a16:creationId xmlns:a16="http://schemas.microsoft.com/office/drawing/2014/main" id="{5F48E044-19D2-4746-A4C6-A0FFD4A78135}"/>
              </a:ext>
            </a:extLst>
          </p:cNvPr>
          <p:cNvSpPr>
            <a:spLocks noGrp="1"/>
          </p:cNvSpPr>
          <p:nvPr>
            <p:ph type="title" hasCustomPrompt="1"/>
          </p:nvPr>
        </p:nvSpPr>
        <p:spPr>
          <a:xfrm>
            <a:off x="1260000" y="991517"/>
            <a:ext cx="9673200" cy="3668617"/>
          </a:xfrm>
          <a:prstGeom prst="rect">
            <a:avLst/>
          </a:prstGeom>
        </p:spPr>
        <p:txBody>
          <a:bodyPr vert="horz" lIns="91440" tIns="45720" rIns="91440" bIns="45720" rtlCol="0" anchor="t" anchorCtr="0">
            <a:noAutofit/>
          </a:bodyPr>
          <a:lstStyle>
            <a:lvl1pPr algn="ctr">
              <a:defRPr sz="1800"/>
            </a:lvl1pPr>
          </a:lstStyle>
          <a:p>
            <a:r>
              <a:rPr lang="sv-SE"/>
              <a:t>Skriv in </a:t>
            </a:r>
            <a:r>
              <a:rPr lang="sv-SE" err="1"/>
              <a:t>ev</a:t>
            </a:r>
            <a:r>
              <a:rPr lang="sv-SE"/>
              <a:t> hänvisningar för mer information </a:t>
            </a:r>
            <a:br>
              <a:rPr lang="sv-SE"/>
            </a:br>
            <a:r>
              <a:rPr lang="sv-SE"/>
              <a:t>eller tacka för uppmärksamheten av ditt föredrag</a:t>
            </a:r>
          </a:p>
        </p:txBody>
      </p:sp>
      <p:pic>
        <p:nvPicPr>
          <p:cNvPr id="6" name="Bildobjekt 5">
            <a:extLst>
              <a:ext uri="{FF2B5EF4-FFF2-40B4-BE49-F238E27FC236}">
                <a16:creationId xmlns:a16="http://schemas.microsoft.com/office/drawing/2014/main" id="{B88F1AB0-3669-4A5F-81A9-C9831CC2FF38}"/>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5123311" y="5608565"/>
            <a:ext cx="1945377" cy="746172"/>
          </a:xfrm>
          <a:prstGeom prst="rect">
            <a:avLst/>
          </a:prstGeom>
        </p:spPr>
      </p:pic>
      <p:sp>
        <p:nvSpPr>
          <p:cNvPr id="7" name="Rektangel 6">
            <a:extLst>
              <a:ext uri="{FF2B5EF4-FFF2-40B4-BE49-F238E27FC236}">
                <a16:creationId xmlns:a16="http://schemas.microsoft.com/office/drawing/2014/main" id="{04011B16-6046-4ADB-80C0-47BA9E7C7606}"/>
              </a:ext>
            </a:extLst>
          </p:cNvPr>
          <p:cNvSpPr/>
          <p:nvPr userDrawn="1"/>
        </p:nvSpPr>
        <p:spPr>
          <a:xfrm>
            <a:off x="0" y="6532510"/>
            <a:ext cx="12192000" cy="342000"/>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4085980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864000" y="720000"/>
            <a:ext cx="10465200" cy="648000"/>
          </a:xfrm>
        </p:spPr>
        <p:txBody>
          <a:bodyPr/>
          <a:lstStyle/>
          <a:p>
            <a:r>
              <a:rPr lang="sv-SE"/>
              <a:t>Klicka här för att ändra mall för rubrikformat</a:t>
            </a:r>
          </a:p>
        </p:txBody>
      </p:sp>
      <p:sp>
        <p:nvSpPr>
          <p:cNvPr id="3" name="Platshållare för innehåll 2"/>
          <p:cNvSpPr>
            <a:spLocks noGrp="1"/>
          </p:cNvSpPr>
          <p:nvPr>
            <p:ph sz="half" idx="1"/>
          </p:nvPr>
        </p:nvSpPr>
        <p:spPr>
          <a:xfrm>
            <a:off x="864000" y="1825625"/>
            <a:ext cx="5166000" cy="4351338"/>
          </a:xfrm>
        </p:spPr>
        <p:txBody>
          <a:bodyPr/>
          <a:lstStyle/>
          <a:p>
            <a:pPr lvl="0"/>
            <a:r>
              <a:rPr lang="sv-SE"/>
              <a:t>Redigera format för bakgrundstext</a:t>
            </a:r>
          </a:p>
          <a:p>
            <a:pPr lvl="1"/>
            <a:r>
              <a:rPr lang="sv-SE"/>
              <a:t>Nivå två</a:t>
            </a:r>
          </a:p>
          <a:p>
            <a:pPr lvl="2"/>
            <a:r>
              <a:rPr lang="sv-SE"/>
              <a:t>Nivå tre</a:t>
            </a:r>
          </a:p>
          <a:p>
            <a:pPr lvl="3"/>
            <a:r>
              <a:rPr lang="sv-SE"/>
              <a:t>Nivå fyra</a:t>
            </a:r>
          </a:p>
        </p:txBody>
      </p:sp>
      <p:sp>
        <p:nvSpPr>
          <p:cNvPr id="4" name="Platshållare för innehåll 3"/>
          <p:cNvSpPr>
            <a:spLocks noGrp="1"/>
          </p:cNvSpPr>
          <p:nvPr>
            <p:ph sz="half" idx="2"/>
          </p:nvPr>
        </p:nvSpPr>
        <p:spPr>
          <a:xfrm>
            <a:off x="6172200" y="1825625"/>
            <a:ext cx="5166000" cy="4351338"/>
          </a:xfrm>
        </p:spPr>
        <p:txBody>
          <a:bodyPr/>
          <a:lstStyle/>
          <a:p>
            <a:pPr lvl="0"/>
            <a:r>
              <a:rPr lang="sv-SE"/>
              <a:t>Redigera format för bakgrundstext</a:t>
            </a:r>
          </a:p>
          <a:p>
            <a:pPr lvl="1"/>
            <a:r>
              <a:rPr lang="sv-SE"/>
              <a:t>Nivå två</a:t>
            </a:r>
          </a:p>
          <a:p>
            <a:pPr lvl="2"/>
            <a:r>
              <a:rPr lang="sv-SE"/>
              <a:t>Nivå tre</a:t>
            </a:r>
          </a:p>
          <a:p>
            <a:pPr lvl="3"/>
            <a:r>
              <a:rPr lang="sv-SE"/>
              <a:t>Nivå fyra</a:t>
            </a:r>
          </a:p>
        </p:txBody>
      </p:sp>
      <p:sp>
        <p:nvSpPr>
          <p:cNvPr id="5" name="Platshållare för datum 4"/>
          <p:cNvSpPr>
            <a:spLocks noGrp="1"/>
          </p:cNvSpPr>
          <p:nvPr>
            <p:ph type="dt" sz="half" idx="10"/>
          </p:nvPr>
        </p:nvSpPr>
        <p:spPr/>
        <p:txBody>
          <a:bodyPr/>
          <a:lstStyle/>
          <a:p>
            <a:fld id="{93979412-D361-406D-A194-319B192BD2D7}" type="datetimeFigureOut">
              <a:rPr lang="sv-SE" smtClean="0"/>
              <a:pPr/>
              <a:t>2023-06-12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44A3E772-BA0E-440B-B6B8-BBE74D104596}" type="slidenum">
              <a:rPr lang="sv-SE" smtClean="0"/>
              <a:pPr/>
              <a:t>‹#›</a:t>
            </a:fld>
            <a:endParaRPr lang="sv-SE"/>
          </a:p>
        </p:txBody>
      </p:sp>
      <p:sp>
        <p:nvSpPr>
          <p:cNvPr id="8" name="Platshållare för innehåll 10"/>
          <p:cNvSpPr>
            <a:spLocks noGrp="1"/>
          </p:cNvSpPr>
          <p:nvPr>
            <p:ph sz="quarter" idx="13" hasCustomPrompt="1"/>
          </p:nvPr>
        </p:nvSpPr>
        <p:spPr>
          <a:xfrm>
            <a:off x="864000" y="1332000"/>
            <a:ext cx="10465200" cy="365760"/>
          </a:xfrm>
        </p:spPr>
        <p:txBody>
          <a:bodyPr>
            <a:normAutofit/>
          </a:bodyPr>
          <a:lstStyle>
            <a:lvl1pPr>
              <a:buNone/>
              <a:defRPr sz="2000" cap="all" baseline="0">
                <a:solidFill>
                  <a:schemeClr val="tx1">
                    <a:lumMod val="50000"/>
                    <a:lumOff val="50000"/>
                  </a:schemeClr>
                </a:solidFill>
                <a:latin typeface="+mj-lt"/>
              </a:defRPr>
            </a:lvl1pPr>
          </a:lstStyle>
          <a:p>
            <a:pPr lvl="0"/>
            <a:r>
              <a:rPr lang="sv-SE"/>
              <a:t>Eventuellt underrubrik</a:t>
            </a:r>
          </a:p>
        </p:txBody>
      </p:sp>
    </p:spTree>
    <p:extLst>
      <p:ext uri="{BB962C8B-B14F-4D97-AF65-F5344CB8AC3E}">
        <p14:creationId xmlns:p14="http://schemas.microsoft.com/office/powerpoint/2010/main" val="38442743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vå radig 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a:xfrm>
            <a:off x="864000" y="1989120"/>
            <a:ext cx="10465200" cy="383224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4" name="Platshållare för datum 3"/>
          <p:cNvSpPr>
            <a:spLocks noGrp="1"/>
          </p:cNvSpPr>
          <p:nvPr>
            <p:ph type="dt" sz="half" idx="10"/>
          </p:nvPr>
        </p:nvSpPr>
        <p:spPr/>
        <p:txBody>
          <a:bodyPr/>
          <a:lstStyle/>
          <a:p>
            <a:fld id="{93979412-D361-406D-A194-319B192BD2D7}" type="datetimeFigureOut">
              <a:rPr lang="sv-SE" smtClean="0"/>
              <a:pPr/>
              <a:t>2023-06-12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44A3E772-BA0E-440B-B6B8-BBE74D104596}" type="slidenum">
              <a:rPr lang="sv-SE" smtClean="0"/>
              <a:pPr/>
              <a:t>‹#›</a:t>
            </a:fld>
            <a:endParaRPr lang="sv-SE"/>
          </a:p>
        </p:txBody>
      </p:sp>
      <p:sp>
        <p:nvSpPr>
          <p:cNvPr id="11" name="Platshållare för innehåll 10"/>
          <p:cNvSpPr>
            <a:spLocks noGrp="1"/>
          </p:cNvSpPr>
          <p:nvPr>
            <p:ph sz="quarter" idx="13" hasCustomPrompt="1"/>
          </p:nvPr>
        </p:nvSpPr>
        <p:spPr>
          <a:xfrm>
            <a:off x="864000" y="1332000"/>
            <a:ext cx="10465200" cy="365760"/>
          </a:xfrm>
        </p:spPr>
        <p:txBody>
          <a:bodyPr>
            <a:normAutofit/>
          </a:bodyPr>
          <a:lstStyle>
            <a:lvl1pPr>
              <a:buNone/>
              <a:defRPr sz="2000" cap="all" baseline="0">
                <a:solidFill>
                  <a:schemeClr val="tx1">
                    <a:lumMod val="50000"/>
                    <a:lumOff val="50000"/>
                  </a:schemeClr>
                </a:solidFill>
                <a:latin typeface="+mj-lt"/>
              </a:defRPr>
            </a:lvl1pPr>
          </a:lstStyle>
          <a:p>
            <a:pPr lvl="0"/>
            <a:r>
              <a:rPr lang="sv-SE"/>
              <a:t>Eventuellt underrubrik</a:t>
            </a:r>
          </a:p>
        </p:txBody>
      </p:sp>
    </p:spTree>
    <p:extLst>
      <p:ext uri="{BB962C8B-B14F-4D97-AF65-F5344CB8AC3E}">
        <p14:creationId xmlns:p14="http://schemas.microsoft.com/office/powerpoint/2010/main" val="3408569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63999" y="720000"/>
            <a:ext cx="4104000" cy="1069975"/>
          </a:xfrm>
        </p:spPr>
        <p:txBody>
          <a:bodyPr anchor="b"/>
          <a:lstStyle>
            <a:lvl1pPr>
              <a:defRPr sz="3200"/>
            </a:lvl1pPr>
          </a:lstStyle>
          <a:p>
            <a:r>
              <a:rPr lang="sv-SE"/>
              <a:t>Klicka här för att ändra mall för rubrikformat</a:t>
            </a:r>
          </a:p>
        </p:txBody>
      </p:sp>
      <p:sp>
        <p:nvSpPr>
          <p:cNvPr id="3" name="Platshållare för innehåll 2"/>
          <p:cNvSpPr>
            <a:spLocks noGrp="1"/>
          </p:cNvSpPr>
          <p:nvPr>
            <p:ph idx="1"/>
          </p:nvPr>
        </p:nvSpPr>
        <p:spPr>
          <a:xfrm>
            <a:off x="5183188" y="720000"/>
            <a:ext cx="6172200" cy="5004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p:txBody>
      </p:sp>
      <p:sp>
        <p:nvSpPr>
          <p:cNvPr id="4" name="Platshållare för text 3"/>
          <p:cNvSpPr>
            <a:spLocks noGrp="1"/>
          </p:cNvSpPr>
          <p:nvPr>
            <p:ph type="body" sz="half" idx="2"/>
          </p:nvPr>
        </p:nvSpPr>
        <p:spPr>
          <a:xfrm>
            <a:off x="863999" y="1908000"/>
            <a:ext cx="410400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p:cNvSpPr>
            <a:spLocks noGrp="1"/>
          </p:cNvSpPr>
          <p:nvPr>
            <p:ph type="dt" sz="half" idx="10"/>
          </p:nvPr>
        </p:nvSpPr>
        <p:spPr/>
        <p:txBody>
          <a:bodyPr/>
          <a:lstStyle/>
          <a:p>
            <a:fld id="{93979412-D361-406D-A194-319B192BD2D7}" type="datetimeFigureOut">
              <a:rPr lang="sv-SE" smtClean="0"/>
              <a:pPr/>
              <a:t>2023-06-12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44A3E772-BA0E-440B-B6B8-BBE74D104596}" type="slidenum">
              <a:rPr lang="sv-SE" smtClean="0"/>
              <a:pPr/>
              <a:t>‹#›</a:t>
            </a:fld>
            <a:endParaRPr lang="sv-SE"/>
          </a:p>
        </p:txBody>
      </p:sp>
    </p:spTree>
    <p:extLst>
      <p:ext uri="{BB962C8B-B14F-4D97-AF65-F5344CB8AC3E}">
        <p14:creationId xmlns:p14="http://schemas.microsoft.com/office/powerpoint/2010/main" val="2628706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63999" y="720000"/>
            <a:ext cx="4104000" cy="1069975"/>
          </a:xfrm>
        </p:spPr>
        <p:txBody>
          <a:bodyPr anchor="b"/>
          <a:lstStyle>
            <a:lvl1pPr>
              <a:defRPr sz="3200"/>
            </a:lvl1pPr>
          </a:lstStyle>
          <a:p>
            <a:r>
              <a:rPr lang="sv-SE"/>
              <a:t>Klicka här för att ändra mall för rubrikformat</a:t>
            </a:r>
          </a:p>
        </p:txBody>
      </p:sp>
      <p:sp>
        <p:nvSpPr>
          <p:cNvPr id="3" name="Platshållare för bild 2"/>
          <p:cNvSpPr>
            <a:spLocks noGrp="1"/>
          </p:cNvSpPr>
          <p:nvPr>
            <p:ph type="pic" idx="1"/>
          </p:nvPr>
        </p:nvSpPr>
        <p:spPr>
          <a:xfrm>
            <a:off x="5183188" y="719999"/>
            <a:ext cx="6172200" cy="5004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p:cNvSpPr>
            <a:spLocks noGrp="1"/>
          </p:cNvSpPr>
          <p:nvPr>
            <p:ph type="body" sz="half" idx="2"/>
          </p:nvPr>
        </p:nvSpPr>
        <p:spPr>
          <a:xfrm>
            <a:off x="863999" y="1908000"/>
            <a:ext cx="410400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p:cNvSpPr>
            <a:spLocks noGrp="1"/>
          </p:cNvSpPr>
          <p:nvPr>
            <p:ph type="dt" sz="half" idx="10"/>
          </p:nvPr>
        </p:nvSpPr>
        <p:spPr/>
        <p:txBody>
          <a:bodyPr/>
          <a:lstStyle/>
          <a:p>
            <a:fld id="{93979412-D361-406D-A194-319B192BD2D7}" type="datetimeFigureOut">
              <a:rPr lang="sv-SE" smtClean="0"/>
              <a:pPr/>
              <a:t>2023-06-12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44A3E772-BA0E-440B-B6B8-BBE74D104596}" type="slidenum">
              <a:rPr lang="sv-SE" smtClean="0"/>
              <a:pPr/>
              <a:t>‹#›</a:t>
            </a:fld>
            <a:endParaRPr lang="sv-SE"/>
          </a:p>
        </p:txBody>
      </p:sp>
    </p:spTree>
    <p:extLst>
      <p:ext uri="{BB962C8B-B14F-4D97-AF65-F5344CB8AC3E}">
        <p14:creationId xmlns:p14="http://schemas.microsoft.com/office/powerpoint/2010/main" val="1194221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914400" y="2130426"/>
            <a:ext cx="10363200" cy="1470025"/>
          </a:xfrm>
        </p:spPr>
        <p:txBody>
          <a:bodyPr/>
          <a:lstStyle/>
          <a:p>
            <a:r>
              <a:rPr lang="sv-SE"/>
              <a:t>Klicka här för att ändra format</a:t>
            </a:r>
          </a:p>
        </p:txBody>
      </p:sp>
      <p:sp>
        <p:nvSpPr>
          <p:cNvPr id="3" name="Underrubrik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9035E880-FD9B-49D5-B7FA-22D580915F6E}" type="datetimeFigureOut">
              <a:rPr lang="sv-SE" smtClean="0"/>
              <a:pPr/>
              <a:t>2023-06-12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C22822ED-7964-4C07-B2EF-5DA9BE9DF64C}" type="slidenum">
              <a:rPr lang="sv-SE" smtClean="0"/>
              <a:pPr/>
              <a:t>‹#›</a:t>
            </a:fld>
            <a:endParaRPr lang="sv-SE"/>
          </a:p>
        </p:txBody>
      </p:sp>
    </p:spTree>
    <p:extLst>
      <p:ext uri="{BB962C8B-B14F-4D97-AF65-F5344CB8AC3E}">
        <p14:creationId xmlns:p14="http://schemas.microsoft.com/office/powerpoint/2010/main" val="4218471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4" name="Platshållare för datum 3"/>
          <p:cNvSpPr>
            <a:spLocks noGrp="1"/>
          </p:cNvSpPr>
          <p:nvPr>
            <p:ph type="dt" sz="half" idx="10"/>
          </p:nvPr>
        </p:nvSpPr>
        <p:spPr/>
        <p:txBody>
          <a:bodyPr/>
          <a:lstStyle/>
          <a:p>
            <a:fld id="{93979412-D361-406D-A194-319B192BD2D7}" type="datetimeFigureOut">
              <a:rPr lang="sv-SE" smtClean="0"/>
              <a:pPr/>
              <a:t>2023-06-12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44A3E772-BA0E-440B-B6B8-BBE74D104596}" type="slidenum">
              <a:rPr lang="sv-SE" smtClean="0"/>
              <a:pPr/>
              <a:t>‹#›</a:t>
            </a:fld>
            <a:endParaRPr lang="sv-SE"/>
          </a:p>
        </p:txBody>
      </p:sp>
    </p:spTree>
    <p:extLst>
      <p:ext uri="{BB962C8B-B14F-4D97-AF65-F5344CB8AC3E}">
        <p14:creationId xmlns:p14="http://schemas.microsoft.com/office/powerpoint/2010/main" val="332551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vå radig 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864000" y="1989120"/>
            <a:ext cx="10465200" cy="383224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4" name="Platshållare för datum 3"/>
          <p:cNvSpPr>
            <a:spLocks noGrp="1"/>
          </p:cNvSpPr>
          <p:nvPr>
            <p:ph type="dt" sz="half" idx="10"/>
          </p:nvPr>
        </p:nvSpPr>
        <p:spPr/>
        <p:txBody>
          <a:bodyPr/>
          <a:lstStyle/>
          <a:p>
            <a:fld id="{93979412-D361-406D-A194-319B192BD2D7}" type="datetimeFigureOut">
              <a:rPr lang="sv-SE" smtClean="0"/>
              <a:pPr/>
              <a:t>2023-06-12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44A3E772-BA0E-440B-B6B8-BBE74D104596}" type="slidenum">
              <a:rPr lang="sv-SE" smtClean="0"/>
              <a:pPr/>
              <a:t>‹#›</a:t>
            </a:fld>
            <a:endParaRPr lang="sv-SE"/>
          </a:p>
        </p:txBody>
      </p:sp>
      <p:sp>
        <p:nvSpPr>
          <p:cNvPr id="11" name="Platshållare för innehåll 10"/>
          <p:cNvSpPr>
            <a:spLocks noGrp="1"/>
          </p:cNvSpPr>
          <p:nvPr>
            <p:ph sz="quarter" idx="13" hasCustomPrompt="1"/>
          </p:nvPr>
        </p:nvSpPr>
        <p:spPr>
          <a:xfrm>
            <a:off x="864000" y="1332000"/>
            <a:ext cx="10465200" cy="365760"/>
          </a:xfrm>
        </p:spPr>
        <p:txBody>
          <a:bodyPr>
            <a:normAutofit/>
          </a:bodyPr>
          <a:lstStyle>
            <a:lvl1pPr>
              <a:buNone/>
              <a:defRPr sz="2000" cap="all" baseline="0">
                <a:solidFill>
                  <a:schemeClr val="tx1">
                    <a:lumMod val="50000"/>
                    <a:lumOff val="50000"/>
                  </a:schemeClr>
                </a:solidFill>
                <a:latin typeface="+mj-lt"/>
              </a:defRPr>
            </a:lvl1pPr>
          </a:lstStyle>
          <a:p>
            <a:pPr lvl="0"/>
            <a:r>
              <a:rPr lang="sv-SE"/>
              <a:t>Eventuellt underrubrik</a:t>
            </a:r>
          </a:p>
        </p:txBody>
      </p:sp>
    </p:spTree>
    <p:extLst>
      <p:ext uri="{BB962C8B-B14F-4D97-AF65-F5344CB8AC3E}">
        <p14:creationId xmlns:p14="http://schemas.microsoft.com/office/powerpoint/2010/main" val="2762345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864000" y="720000"/>
            <a:ext cx="10465200" cy="648000"/>
          </a:xfrm>
        </p:spPr>
        <p:txBody>
          <a:bodyPr/>
          <a:lstStyle/>
          <a:p>
            <a:r>
              <a:rPr lang="sv-SE"/>
              <a:t>Klicka här för att ändra format</a:t>
            </a:r>
          </a:p>
        </p:txBody>
      </p:sp>
      <p:sp>
        <p:nvSpPr>
          <p:cNvPr id="3" name="Platshållare för innehåll 2"/>
          <p:cNvSpPr>
            <a:spLocks noGrp="1"/>
          </p:cNvSpPr>
          <p:nvPr>
            <p:ph sz="half" idx="1"/>
          </p:nvPr>
        </p:nvSpPr>
        <p:spPr>
          <a:xfrm>
            <a:off x="864000" y="1825625"/>
            <a:ext cx="51660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4" name="Platshållare för innehåll 3"/>
          <p:cNvSpPr>
            <a:spLocks noGrp="1"/>
          </p:cNvSpPr>
          <p:nvPr>
            <p:ph sz="half" idx="2"/>
          </p:nvPr>
        </p:nvSpPr>
        <p:spPr>
          <a:xfrm>
            <a:off x="6172200" y="1825625"/>
            <a:ext cx="51660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5" name="Platshållare för datum 4"/>
          <p:cNvSpPr>
            <a:spLocks noGrp="1"/>
          </p:cNvSpPr>
          <p:nvPr>
            <p:ph type="dt" sz="half" idx="10"/>
          </p:nvPr>
        </p:nvSpPr>
        <p:spPr/>
        <p:txBody>
          <a:bodyPr/>
          <a:lstStyle/>
          <a:p>
            <a:fld id="{93979412-D361-406D-A194-319B192BD2D7}" type="datetimeFigureOut">
              <a:rPr lang="sv-SE" smtClean="0"/>
              <a:pPr/>
              <a:t>2023-06-12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44A3E772-BA0E-440B-B6B8-BBE74D104596}" type="slidenum">
              <a:rPr lang="sv-SE" smtClean="0"/>
              <a:pPr/>
              <a:t>‹#›</a:t>
            </a:fld>
            <a:endParaRPr lang="sv-SE"/>
          </a:p>
        </p:txBody>
      </p:sp>
      <p:sp>
        <p:nvSpPr>
          <p:cNvPr id="8" name="Platshållare för innehåll 10"/>
          <p:cNvSpPr>
            <a:spLocks noGrp="1"/>
          </p:cNvSpPr>
          <p:nvPr>
            <p:ph sz="quarter" idx="13" hasCustomPrompt="1"/>
          </p:nvPr>
        </p:nvSpPr>
        <p:spPr>
          <a:xfrm>
            <a:off x="864000" y="1332000"/>
            <a:ext cx="10465200" cy="365760"/>
          </a:xfrm>
        </p:spPr>
        <p:txBody>
          <a:bodyPr>
            <a:normAutofit/>
          </a:bodyPr>
          <a:lstStyle>
            <a:lvl1pPr>
              <a:buNone/>
              <a:defRPr sz="2000" cap="all" baseline="0">
                <a:solidFill>
                  <a:schemeClr val="tx1">
                    <a:lumMod val="50000"/>
                    <a:lumOff val="50000"/>
                  </a:schemeClr>
                </a:solidFill>
                <a:latin typeface="+mj-lt"/>
              </a:defRPr>
            </a:lvl1pPr>
          </a:lstStyle>
          <a:p>
            <a:pPr lvl="0"/>
            <a:r>
              <a:rPr lang="sv-SE"/>
              <a:t>Eventuellt underrubrik</a:t>
            </a:r>
          </a:p>
        </p:txBody>
      </p:sp>
    </p:spTree>
    <p:extLst>
      <p:ext uri="{BB962C8B-B14F-4D97-AF65-F5344CB8AC3E}">
        <p14:creationId xmlns:p14="http://schemas.microsoft.com/office/powerpoint/2010/main" val="3844274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w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10" Type="http://schemas.openxmlformats.org/officeDocument/2006/relationships/theme" Target="../theme/theme2.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64000" y="720000"/>
            <a:ext cx="10465200" cy="648000"/>
          </a:xfrm>
          <a:prstGeom prst="rect">
            <a:avLst/>
          </a:prstGeom>
        </p:spPr>
        <p:txBody>
          <a:bodyPr vert="horz" lIns="91440" tIns="45720" rIns="91440" bIns="45720" rtlCol="0" anchor="t" anchorCtr="0">
            <a:noAutofit/>
          </a:bodyPr>
          <a:lstStyle/>
          <a:p>
            <a:r>
              <a:rPr lang="sv-SE"/>
              <a:t>Klicka här för att ändra format</a:t>
            </a:r>
          </a:p>
        </p:txBody>
      </p:sp>
      <p:pic>
        <p:nvPicPr>
          <p:cNvPr id="7" name="Bildobjekt 6"/>
          <p:cNvPicPr>
            <a:picLocks noChangeAspect="1"/>
          </p:cNvPicPr>
          <p:nvPr userDrawn="1"/>
        </p:nvPicPr>
        <p:blipFill>
          <a:blip r:embed="rId23" cstate="print">
            <a:lum contrast="-20000"/>
            <a:extLst>
              <a:ext uri="{28A0092B-C50C-407E-A947-70E740481C1C}">
                <a14:useLocalDpi xmlns:a14="http://schemas.microsoft.com/office/drawing/2010/main" val="0"/>
              </a:ext>
            </a:extLst>
          </a:blip>
          <a:stretch>
            <a:fillRect/>
          </a:stretch>
        </p:blipFill>
        <p:spPr>
          <a:xfrm>
            <a:off x="10007667" y="5607977"/>
            <a:ext cx="1944053" cy="746760"/>
          </a:xfrm>
          <a:prstGeom prst="rect">
            <a:avLst/>
          </a:prstGeom>
        </p:spPr>
      </p:pic>
      <p:sp>
        <p:nvSpPr>
          <p:cNvPr id="9" name="Rektangel 8"/>
          <p:cNvSpPr/>
          <p:nvPr userDrawn="1"/>
        </p:nvSpPr>
        <p:spPr>
          <a:xfrm>
            <a:off x="0" y="6532510"/>
            <a:ext cx="12192000" cy="342000"/>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text 2"/>
          <p:cNvSpPr>
            <a:spLocks noGrp="1"/>
          </p:cNvSpPr>
          <p:nvPr>
            <p:ph type="body" idx="1"/>
          </p:nvPr>
        </p:nvSpPr>
        <p:spPr>
          <a:xfrm>
            <a:off x="863999" y="1569719"/>
            <a:ext cx="10465200" cy="425164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4" name="Platshållare för datum 3"/>
          <p:cNvSpPr>
            <a:spLocks noGrp="1"/>
          </p:cNvSpPr>
          <p:nvPr>
            <p:ph type="dt" sz="half" idx="2"/>
          </p:nvPr>
        </p:nvSpPr>
        <p:spPr>
          <a:xfrm>
            <a:off x="10780736" y="6532878"/>
            <a:ext cx="720000" cy="365125"/>
          </a:xfrm>
          <a:prstGeom prst="rect">
            <a:avLst/>
          </a:prstGeom>
        </p:spPr>
        <p:txBody>
          <a:bodyPr vert="horz" lIns="91440" tIns="45720" rIns="91440" bIns="45720" rtlCol="0" anchor="ctr"/>
          <a:lstStyle>
            <a:lvl1pPr algn="l">
              <a:defRPr sz="900">
                <a:solidFill>
                  <a:schemeClr val="bg1"/>
                </a:solidFill>
                <a:latin typeface="+mj-lt"/>
              </a:defRPr>
            </a:lvl1pPr>
          </a:lstStyle>
          <a:p>
            <a:pPr algn="ctr"/>
            <a:fld id="{93979412-D361-406D-A194-319B192BD2D7}" type="datetimeFigureOut">
              <a:rPr lang="sv-SE" smtClean="0"/>
              <a:pPr algn="ctr"/>
              <a:t>2023-06-12</a:t>
            </a:fld>
            <a:endParaRPr lang="sv-SE"/>
          </a:p>
        </p:txBody>
      </p:sp>
      <p:sp>
        <p:nvSpPr>
          <p:cNvPr id="5" name="Platshållare för sidfot 4"/>
          <p:cNvSpPr>
            <a:spLocks noGrp="1"/>
          </p:cNvSpPr>
          <p:nvPr>
            <p:ph type="ftr" sz="quarter" idx="3"/>
          </p:nvPr>
        </p:nvSpPr>
        <p:spPr>
          <a:xfrm>
            <a:off x="6653823" y="6532878"/>
            <a:ext cx="4114800" cy="365125"/>
          </a:xfrm>
          <a:prstGeom prst="rect">
            <a:avLst/>
          </a:prstGeom>
        </p:spPr>
        <p:txBody>
          <a:bodyPr vert="horz" lIns="91440" tIns="45720" rIns="91440" bIns="45720" rtlCol="0" anchor="ctr"/>
          <a:lstStyle>
            <a:lvl1pPr algn="r">
              <a:defRPr sz="900" cap="all" baseline="0">
                <a:solidFill>
                  <a:schemeClr val="bg1"/>
                </a:solidFill>
                <a:latin typeface="+mj-lt"/>
              </a:defRPr>
            </a:lvl1pPr>
          </a:lstStyle>
          <a:p>
            <a:endParaRPr lang="sv-SE"/>
          </a:p>
        </p:txBody>
      </p:sp>
      <p:sp>
        <p:nvSpPr>
          <p:cNvPr id="6" name="Platshållare för bildnummer 5"/>
          <p:cNvSpPr>
            <a:spLocks noGrp="1"/>
          </p:cNvSpPr>
          <p:nvPr>
            <p:ph type="sldNum" sz="quarter" idx="4"/>
          </p:nvPr>
        </p:nvSpPr>
        <p:spPr>
          <a:xfrm>
            <a:off x="11519720" y="6532878"/>
            <a:ext cx="432000" cy="365125"/>
          </a:xfrm>
          <a:prstGeom prst="rect">
            <a:avLst/>
          </a:prstGeom>
        </p:spPr>
        <p:txBody>
          <a:bodyPr vert="horz" lIns="91440" tIns="45720" rIns="91440" bIns="45720" rtlCol="0" anchor="ctr"/>
          <a:lstStyle>
            <a:lvl1pPr algn="l">
              <a:defRPr sz="900">
                <a:solidFill>
                  <a:schemeClr val="bg1"/>
                </a:solidFill>
                <a:latin typeface="+mj-lt"/>
              </a:defRPr>
            </a:lvl1pPr>
          </a:lstStyle>
          <a:p>
            <a:fld id="{44A3E772-BA0E-440B-B6B8-BBE74D104596}" type="slidenum">
              <a:rPr lang="sv-SE" smtClean="0"/>
              <a:pPr/>
              <a:t>‹#›</a:t>
            </a:fld>
            <a:endParaRPr lang="sv-SE"/>
          </a:p>
        </p:txBody>
      </p:sp>
    </p:spTree>
    <p:extLst>
      <p:ext uri="{BB962C8B-B14F-4D97-AF65-F5344CB8AC3E}">
        <p14:creationId xmlns:p14="http://schemas.microsoft.com/office/powerpoint/2010/main" val="3993736282"/>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854" r:id="rId6"/>
    <p:sldLayoutId id="2147483662" r:id="rId7"/>
    <p:sldLayoutId id="2147483677" r:id="rId8"/>
    <p:sldLayoutId id="2147483664" r:id="rId9"/>
    <p:sldLayoutId id="2147483668" r:id="rId10"/>
    <p:sldLayoutId id="2147483669" r:id="rId11"/>
    <p:sldLayoutId id="2147483685" r:id="rId12"/>
    <p:sldLayoutId id="2147483679" r:id="rId13"/>
    <p:sldLayoutId id="2147483661" r:id="rId14"/>
    <p:sldLayoutId id="2147483686" r:id="rId15"/>
    <p:sldLayoutId id="2147483663" r:id="rId16"/>
    <p:sldLayoutId id="2147483687" r:id="rId17"/>
    <p:sldLayoutId id="2147483665" r:id="rId18"/>
    <p:sldLayoutId id="2147483666" r:id="rId19"/>
    <p:sldLayoutId id="2147483667" r:id="rId20"/>
    <p:sldLayoutId id="2147483688" r:id="rId21"/>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2000" indent="-252000" algn="l" defTabSz="914400" rtl="0" eaLnBrk="1" latinLnBrk="0" hangingPunct="1">
        <a:lnSpc>
          <a:spcPct val="110000"/>
        </a:lnSpc>
        <a:spcBef>
          <a:spcPts val="600"/>
        </a:spcBef>
        <a:buClr>
          <a:schemeClr val="accent1"/>
        </a:buClr>
        <a:buFont typeface="Wingdings" panose="05000000000000000000" pitchFamily="2" charset="2"/>
        <a:buChar char="§"/>
        <a:defRPr sz="2200" kern="1200">
          <a:solidFill>
            <a:schemeClr val="tx1"/>
          </a:solidFill>
          <a:latin typeface="+mn-lt"/>
          <a:ea typeface="+mn-ea"/>
          <a:cs typeface="+mn-cs"/>
        </a:defRPr>
      </a:lvl1pPr>
      <a:lvl2pPr marL="504000" indent="-252000" algn="l" defTabSz="914400" rtl="0" eaLnBrk="1" latinLnBrk="0" hangingPunct="1">
        <a:lnSpc>
          <a:spcPct val="110000"/>
        </a:lnSpc>
        <a:spcBef>
          <a:spcPts val="600"/>
        </a:spcBef>
        <a:buClr>
          <a:schemeClr val="tx1">
            <a:lumMod val="75000"/>
            <a:lumOff val="25000"/>
          </a:schemeClr>
        </a:buClr>
        <a:buFont typeface="Verdana" panose="020B0604030504040204" pitchFamily="34" charset="0"/>
        <a:buChar char="–"/>
        <a:defRPr sz="2000" kern="1200">
          <a:solidFill>
            <a:schemeClr val="tx1"/>
          </a:solidFill>
          <a:latin typeface="+mn-lt"/>
          <a:ea typeface="+mn-ea"/>
          <a:cs typeface="+mn-cs"/>
        </a:defRPr>
      </a:lvl2pPr>
      <a:lvl3pPr marL="756000" indent="-252000" algn="l" defTabSz="914400" rtl="0" eaLnBrk="1" latinLnBrk="0" hangingPunct="1">
        <a:lnSpc>
          <a:spcPct val="110000"/>
        </a:lnSpc>
        <a:spcBef>
          <a:spcPts val="600"/>
        </a:spcBef>
        <a:buClr>
          <a:schemeClr val="bg1">
            <a:lumMod val="50000"/>
          </a:schemeClr>
        </a:buClr>
        <a:buFont typeface="Wingdings" panose="05000000000000000000" pitchFamily="2" charset="2"/>
        <a:buChar char="§"/>
        <a:defRPr sz="2000" kern="1200">
          <a:solidFill>
            <a:schemeClr val="tx1"/>
          </a:solidFill>
          <a:latin typeface="+mn-lt"/>
          <a:ea typeface="+mn-ea"/>
          <a:cs typeface="+mn-cs"/>
        </a:defRPr>
      </a:lvl3pPr>
      <a:lvl4pPr marL="1008000" indent="-252000" algn="l" defTabSz="914400" rtl="0" eaLnBrk="1" latinLnBrk="0" hangingPunct="1">
        <a:lnSpc>
          <a:spcPct val="110000"/>
        </a:lnSpc>
        <a:spcBef>
          <a:spcPts val="600"/>
        </a:spcBef>
        <a:buClr>
          <a:schemeClr val="tx1">
            <a:lumMod val="75000"/>
            <a:lumOff val="25000"/>
          </a:schemeClr>
        </a:buClr>
        <a:buFont typeface="Verdana" panose="020B0604030504040204" pitchFamily="34" charset="0"/>
        <a:buChar char="–"/>
        <a:defRPr sz="2000" kern="1200">
          <a:solidFill>
            <a:schemeClr val="tx1"/>
          </a:solidFill>
          <a:latin typeface="+mn-lt"/>
          <a:ea typeface="+mn-ea"/>
          <a:cs typeface="+mn-cs"/>
        </a:defRPr>
      </a:lvl4pPr>
      <a:lvl5pPr marL="252000" indent="-252000" algn="l" defTabSz="914400" rtl="0" eaLnBrk="1" latinLnBrk="0" hangingPunct="1">
        <a:lnSpc>
          <a:spcPct val="110000"/>
        </a:lnSpc>
        <a:spcBef>
          <a:spcPts val="600"/>
        </a:spcBef>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64000" y="720000"/>
            <a:ext cx="10465200" cy="648000"/>
          </a:xfrm>
          <a:prstGeom prst="rect">
            <a:avLst/>
          </a:prstGeom>
        </p:spPr>
        <p:txBody>
          <a:bodyPr vert="horz" lIns="91440" tIns="45720" rIns="91440" bIns="45720" rtlCol="0" anchor="t" anchorCtr="0">
            <a:noAutofit/>
          </a:bodyPr>
          <a:lstStyle/>
          <a:p>
            <a:r>
              <a:rPr lang="sv-SE"/>
              <a:t>Klicka här för att ändra format</a:t>
            </a:r>
          </a:p>
        </p:txBody>
      </p:sp>
      <p:sp>
        <p:nvSpPr>
          <p:cNvPr id="3" name="Platshållare för text 2"/>
          <p:cNvSpPr>
            <a:spLocks noGrp="1"/>
          </p:cNvSpPr>
          <p:nvPr>
            <p:ph type="body" idx="1"/>
          </p:nvPr>
        </p:nvSpPr>
        <p:spPr>
          <a:xfrm>
            <a:off x="863999" y="1569719"/>
            <a:ext cx="10465200" cy="425164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4" name="Platshållare för datum 3"/>
          <p:cNvSpPr>
            <a:spLocks noGrp="1"/>
          </p:cNvSpPr>
          <p:nvPr>
            <p:ph type="dt" sz="half" idx="2"/>
          </p:nvPr>
        </p:nvSpPr>
        <p:spPr>
          <a:xfrm>
            <a:off x="10780736" y="6532878"/>
            <a:ext cx="720000" cy="365125"/>
          </a:xfrm>
          <a:prstGeom prst="rect">
            <a:avLst/>
          </a:prstGeom>
        </p:spPr>
        <p:txBody>
          <a:bodyPr vert="horz" lIns="91440" tIns="45720" rIns="91440" bIns="45720" rtlCol="0" anchor="ctr"/>
          <a:lstStyle>
            <a:lvl1pPr algn="l">
              <a:defRPr sz="900">
                <a:solidFill>
                  <a:schemeClr val="bg1"/>
                </a:solidFill>
                <a:latin typeface="+mj-lt"/>
              </a:defRPr>
            </a:lvl1pPr>
          </a:lstStyle>
          <a:p>
            <a:pPr algn="ctr"/>
            <a:fld id="{93979412-D361-406D-A194-319B192BD2D7}" type="datetimeFigureOut">
              <a:rPr lang="sv-SE" smtClean="0">
                <a:solidFill>
                  <a:srgbClr val="FFFFFF"/>
                </a:solidFill>
              </a:rPr>
              <a:pPr algn="ctr"/>
              <a:t>2023-06-12</a:t>
            </a:fld>
            <a:endParaRPr lang="sv-SE">
              <a:solidFill>
                <a:srgbClr val="FFFFFF"/>
              </a:solidFill>
            </a:endParaRPr>
          </a:p>
        </p:txBody>
      </p:sp>
      <p:sp>
        <p:nvSpPr>
          <p:cNvPr id="5" name="Platshållare för sidfot 4"/>
          <p:cNvSpPr>
            <a:spLocks noGrp="1"/>
          </p:cNvSpPr>
          <p:nvPr>
            <p:ph type="ftr" sz="quarter" idx="3"/>
          </p:nvPr>
        </p:nvSpPr>
        <p:spPr>
          <a:xfrm>
            <a:off x="6653823" y="6532878"/>
            <a:ext cx="4114800" cy="365125"/>
          </a:xfrm>
          <a:prstGeom prst="rect">
            <a:avLst/>
          </a:prstGeom>
        </p:spPr>
        <p:txBody>
          <a:bodyPr vert="horz" lIns="91440" tIns="45720" rIns="91440" bIns="45720" rtlCol="0" anchor="ctr"/>
          <a:lstStyle>
            <a:lvl1pPr algn="r">
              <a:defRPr sz="900" cap="all" baseline="0">
                <a:solidFill>
                  <a:schemeClr val="bg1"/>
                </a:solidFill>
                <a:latin typeface="+mj-lt"/>
              </a:defRPr>
            </a:lvl1pPr>
          </a:lstStyle>
          <a:p>
            <a:endParaRPr lang="sv-SE">
              <a:solidFill>
                <a:srgbClr val="FFFFFF"/>
              </a:solidFill>
            </a:endParaRPr>
          </a:p>
        </p:txBody>
      </p:sp>
      <p:sp>
        <p:nvSpPr>
          <p:cNvPr id="6" name="Platshållare för bildnummer 5"/>
          <p:cNvSpPr>
            <a:spLocks noGrp="1"/>
          </p:cNvSpPr>
          <p:nvPr>
            <p:ph type="sldNum" sz="quarter" idx="4"/>
          </p:nvPr>
        </p:nvSpPr>
        <p:spPr>
          <a:xfrm>
            <a:off x="11519720" y="6532878"/>
            <a:ext cx="432000" cy="365125"/>
          </a:xfrm>
          <a:prstGeom prst="rect">
            <a:avLst/>
          </a:prstGeom>
        </p:spPr>
        <p:txBody>
          <a:bodyPr vert="horz" lIns="91440" tIns="45720" rIns="91440" bIns="45720" rtlCol="0" anchor="ctr"/>
          <a:lstStyle>
            <a:lvl1pPr algn="l">
              <a:defRPr sz="900">
                <a:solidFill>
                  <a:schemeClr val="bg1"/>
                </a:solidFill>
                <a:latin typeface="+mj-lt"/>
              </a:defRPr>
            </a:lvl1pPr>
          </a:lstStyle>
          <a:p>
            <a:fld id="{44A3E772-BA0E-440B-B6B8-BBE74D104596}" type="slidenum">
              <a:rPr lang="sv-SE" smtClean="0">
                <a:solidFill>
                  <a:srgbClr val="FFFFFF"/>
                </a:solidFill>
              </a:rPr>
              <a:pPr/>
              <a:t>‹#›</a:t>
            </a:fld>
            <a:endParaRPr lang="sv-SE">
              <a:solidFill>
                <a:srgbClr val="FFFFFF"/>
              </a:solidFill>
            </a:endParaRPr>
          </a:p>
        </p:txBody>
      </p:sp>
    </p:spTree>
    <p:extLst>
      <p:ext uri="{BB962C8B-B14F-4D97-AF65-F5344CB8AC3E}">
        <p14:creationId xmlns:p14="http://schemas.microsoft.com/office/powerpoint/2010/main" val="892923052"/>
      </p:ext>
    </p:extLst>
  </p:cSld>
  <p:clrMap bg1="lt1" tx1="dk1" bg2="lt2" tx2="dk2" accent1="accent1" accent2="accent2" accent3="accent3" accent4="accent4" accent5="accent5" accent6="accent6" hlink="hlink" folHlink="folHlink"/>
  <p:sldLayoutIdLst>
    <p:sldLayoutId id="2147483852" r:id="rId1"/>
    <p:sldLayoutId id="2147483738" r:id="rId2"/>
    <p:sldLayoutId id="2147483737" r:id="rId3"/>
    <p:sldLayoutId id="2147483850" r:id="rId4"/>
    <p:sldLayoutId id="2147483774" r:id="rId5"/>
    <p:sldLayoutId id="2147483778" r:id="rId6"/>
    <p:sldLayoutId id="2147483846" r:id="rId7"/>
    <p:sldLayoutId id="2147483851" r:id="rId8"/>
    <p:sldLayoutId id="2147483853" r:id="rId9"/>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2000" indent="-252000" algn="l" defTabSz="914400" rtl="0" eaLnBrk="1" latinLnBrk="0" hangingPunct="1">
        <a:lnSpc>
          <a:spcPct val="110000"/>
        </a:lnSpc>
        <a:spcBef>
          <a:spcPts val="600"/>
        </a:spcBef>
        <a:buClr>
          <a:schemeClr val="accent1"/>
        </a:buClr>
        <a:buFont typeface="Wingdings" panose="05000000000000000000" pitchFamily="2" charset="2"/>
        <a:buChar char="§"/>
        <a:defRPr sz="2200" kern="1200">
          <a:solidFill>
            <a:schemeClr val="tx1"/>
          </a:solidFill>
          <a:latin typeface="+mn-lt"/>
          <a:ea typeface="+mn-ea"/>
          <a:cs typeface="+mn-cs"/>
        </a:defRPr>
      </a:lvl1pPr>
      <a:lvl2pPr marL="504000" indent="-252000" algn="l" defTabSz="914400" rtl="0" eaLnBrk="1" latinLnBrk="0" hangingPunct="1">
        <a:lnSpc>
          <a:spcPct val="110000"/>
        </a:lnSpc>
        <a:spcBef>
          <a:spcPts val="600"/>
        </a:spcBef>
        <a:buClr>
          <a:schemeClr val="tx1">
            <a:lumMod val="75000"/>
            <a:lumOff val="25000"/>
          </a:schemeClr>
        </a:buClr>
        <a:buFont typeface="Verdana" panose="020B0604030504040204" pitchFamily="34" charset="0"/>
        <a:buChar char="–"/>
        <a:defRPr sz="2000" kern="1200">
          <a:solidFill>
            <a:schemeClr val="tx1"/>
          </a:solidFill>
          <a:latin typeface="+mn-lt"/>
          <a:ea typeface="+mn-ea"/>
          <a:cs typeface="+mn-cs"/>
        </a:defRPr>
      </a:lvl2pPr>
      <a:lvl3pPr marL="756000" indent="-252000" algn="l" defTabSz="914400" rtl="0" eaLnBrk="1" latinLnBrk="0" hangingPunct="1">
        <a:lnSpc>
          <a:spcPct val="110000"/>
        </a:lnSpc>
        <a:spcBef>
          <a:spcPts val="600"/>
        </a:spcBef>
        <a:buClr>
          <a:schemeClr val="bg1">
            <a:lumMod val="50000"/>
          </a:schemeClr>
        </a:buClr>
        <a:buFont typeface="Wingdings" panose="05000000000000000000" pitchFamily="2" charset="2"/>
        <a:buChar char="§"/>
        <a:defRPr sz="2000" kern="1200">
          <a:solidFill>
            <a:schemeClr val="tx1"/>
          </a:solidFill>
          <a:latin typeface="+mn-lt"/>
          <a:ea typeface="+mn-ea"/>
          <a:cs typeface="+mn-cs"/>
        </a:defRPr>
      </a:lvl3pPr>
      <a:lvl4pPr marL="1008000" indent="-252000" algn="l" defTabSz="914400" rtl="0" eaLnBrk="1" latinLnBrk="0" hangingPunct="1">
        <a:lnSpc>
          <a:spcPct val="110000"/>
        </a:lnSpc>
        <a:spcBef>
          <a:spcPts val="600"/>
        </a:spcBef>
        <a:buClr>
          <a:schemeClr val="tx1">
            <a:lumMod val="75000"/>
            <a:lumOff val="25000"/>
          </a:schemeClr>
        </a:buClr>
        <a:buFont typeface="Verdana" panose="020B0604030504040204" pitchFamily="34" charset="0"/>
        <a:buChar char="–"/>
        <a:defRPr sz="2000" kern="1200">
          <a:solidFill>
            <a:schemeClr val="tx1"/>
          </a:solidFill>
          <a:latin typeface="+mn-lt"/>
          <a:ea typeface="+mn-ea"/>
          <a:cs typeface="+mn-cs"/>
        </a:defRPr>
      </a:lvl4pPr>
      <a:lvl5pPr marL="252000" indent="-252000" algn="l" defTabSz="914400" rtl="0" eaLnBrk="1" latinLnBrk="0" hangingPunct="1">
        <a:lnSpc>
          <a:spcPct val="110000"/>
        </a:lnSpc>
        <a:spcBef>
          <a:spcPts val="600"/>
        </a:spcBef>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6.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6.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14.xml"/><Relationship Id="rId5" Type="http://schemas.openxmlformats.org/officeDocument/2006/relationships/hyperlink" Target="https://www.ivo.se/globalassets/dokument/publicerat/rapporter/rapporter-2023/vad-har-ivo-sett-2022.pdf" TargetMode="External"/><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14.xml"/><Relationship Id="rId5" Type="http://schemas.openxmlformats.org/officeDocument/2006/relationships/image" Target="../media/image34.png"/><Relationship Id="rId4" Type="http://schemas.openxmlformats.org/officeDocument/2006/relationships/hyperlink" Target="https://skr.se/primarvardskvalitet/kvalitetsindikatorer/indikatorerao/aldre.58459.html"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14.xml"/><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14.xml"/><Relationship Id="rId4" Type="http://schemas.openxmlformats.org/officeDocument/2006/relationships/hyperlink" Target="https://www.ivo.se/globalassets/dokument/publicerat/rapporter/rapporter-2023/vad-har-ivo-sett-2022.pdf"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35.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hyperlink" Target="https://patientsakerhet.socialstyrelsen.se/arbeta-sakert/sakerhetskultur/" TargetMode="External"/><Relationship Id="rId7"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16.xml"/><Relationship Id="rId6" Type="http://schemas.openxmlformats.org/officeDocument/2006/relationships/hyperlink" Target="https://skr.se/skr/halsasjukvard/patientsakerhet.214.html" TargetMode="External"/><Relationship Id="rId5" Type="http://schemas.openxmlformats.org/officeDocument/2006/relationships/hyperlink" Target="https://www.vardhandboken.se/om/vardhandboken-i-praktiken/patientsakerhet-och-atgardspaket-for-att-minska-vardskador/" TargetMode="External"/><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6.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CB5F0A1-3CC4-4CA4-B5B0-547DC0E1BF31}"/>
              </a:ext>
            </a:extLst>
          </p:cNvPr>
          <p:cNvSpPr>
            <a:spLocks noGrp="1"/>
          </p:cNvSpPr>
          <p:nvPr>
            <p:ph type="title"/>
          </p:nvPr>
        </p:nvSpPr>
        <p:spPr/>
        <p:txBody>
          <a:bodyPr/>
          <a:lstStyle/>
          <a:p>
            <a:r>
              <a:rPr lang="sv-SE"/>
              <a:t>På gång inom läkemedelsområdet</a:t>
            </a:r>
          </a:p>
        </p:txBody>
      </p:sp>
      <p:sp>
        <p:nvSpPr>
          <p:cNvPr id="3" name="Platshållare för text 2">
            <a:extLst>
              <a:ext uri="{FF2B5EF4-FFF2-40B4-BE49-F238E27FC236}">
                <a16:creationId xmlns:a16="http://schemas.microsoft.com/office/drawing/2014/main" id="{A437D97F-0DCC-470D-9794-EF96FD45642E}"/>
              </a:ext>
            </a:extLst>
          </p:cNvPr>
          <p:cNvSpPr>
            <a:spLocks noGrp="1"/>
          </p:cNvSpPr>
          <p:nvPr>
            <p:ph type="body" sz="quarter" idx="14"/>
          </p:nvPr>
        </p:nvSpPr>
        <p:spPr/>
        <p:txBody>
          <a:bodyPr/>
          <a:lstStyle/>
          <a:p>
            <a:r>
              <a:rPr lang="sv-SE"/>
              <a:t>Karin lindgren</a:t>
            </a:r>
          </a:p>
        </p:txBody>
      </p:sp>
      <p:sp>
        <p:nvSpPr>
          <p:cNvPr id="4" name="Platshållare för text 3">
            <a:extLst>
              <a:ext uri="{FF2B5EF4-FFF2-40B4-BE49-F238E27FC236}">
                <a16:creationId xmlns:a16="http://schemas.microsoft.com/office/drawing/2014/main" id="{22C37B77-D4D1-4C22-AD32-315DDEBECB44}"/>
              </a:ext>
            </a:extLst>
          </p:cNvPr>
          <p:cNvSpPr>
            <a:spLocks noGrp="1"/>
          </p:cNvSpPr>
          <p:nvPr>
            <p:ph type="body" sz="quarter" idx="15"/>
          </p:nvPr>
        </p:nvSpPr>
        <p:spPr/>
        <p:txBody>
          <a:bodyPr/>
          <a:lstStyle/>
          <a:p>
            <a:r>
              <a:rPr lang="sv-SE"/>
              <a:t>läkemedelsstrateg och Enhetschef</a:t>
            </a:r>
          </a:p>
        </p:txBody>
      </p:sp>
      <p:sp>
        <p:nvSpPr>
          <p:cNvPr id="5" name="Platshållare för text 4">
            <a:extLst>
              <a:ext uri="{FF2B5EF4-FFF2-40B4-BE49-F238E27FC236}">
                <a16:creationId xmlns:a16="http://schemas.microsoft.com/office/drawing/2014/main" id="{52563A8C-2329-4B27-8241-085E67B21991}"/>
              </a:ext>
            </a:extLst>
          </p:cNvPr>
          <p:cNvSpPr>
            <a:spLocks noGrp="1"/>
          </p:cNvSpPr>
          <p:nvPr>
            <p:ph type="body" sz="quarter" idx="16"/>
          </p:nvPr>
        </p:nvSpPr>
        <p:spPr/>
        <p:txBody>
          <a:bodyPr/>
          <a:lstStyle/>
          <a:p>
            <a:endParaRPr lang="sv-SE"/>
          </a:p>
        </p:txBody>
      </p:sp>
    </p:spTree>
    <p:extLst>
      <p:ext uri="{BB962C8B-B14F-4D97-AF65-F5344CB8AC3E}">
        <p14:creationId xmlns:p14="http://schemas.microsoft.com/office/powerpoint/2010/main" val="2539216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Title 1">
            <a:extLst>
              <a:ext uri="{FF2B5EF4-FFF2-40B4-BE49-F238E27FC236}">
                <a16:creationId xmlns:a16="http://schemas.microsoft.com/office/drawing/2014/main" id="{7DA81027-8E7D-2488-17E1-C0CC7C96DB65}"/>
              </a:ext>
            </a:extLst>
          </p:cNvPr>
          <p:cNvSpPr>
            <a:spLocks noGrp="1"/>
          </p:cNvSpPr>
          <p:nvPr>
            <p:ph type="title"/>
          </p:nvPr>
        </p:nvSpPr>
        <p:spPr>
          <a:xfrm>
            <a:off x="324145" y="426497"/>
            <a:ext cx="10465200" cy="627005"/>
          </a:xfrm>
        </p:spPr>
        <p:txBody>
          <a:bodyPr/>
          <a:lstStyle/>
          <a:p>
            <a:r>
              <a:rPr lang="sv-SE" sz="2400" b="1"/>
              <a:t>Agera för säker vård är en Nationell handlingsplan för ökad patientsäkerhet i hälso- och sjukvården 2020-2024</a:t>
            </a:r>
            <a:endParaRPr lang="en-US" sz="3200">
              <a:latin typeface="Calibri Light" panose="020F0302020204030204" pitchFamily="34" charset="0"/>
              <a:cs typeface="Calibri Light" panose="020F0302020204030204" pitchFamily="34" charset="0"/>
            </a:endParaRPr>
          </a:p>
        </p:txBody>
      </p:sp>
      <p:sp>
        <p:nvSpPr>
          <p:cNvPr id="2" name="textruta 1">
            <a:extLst>
              <a:ext uri="{FF2B5EF4-FFF2-40B4-BE49-F238E27FC236}">
                <a16:creationId xmlns:a16="http://schemas.microsoft.com/office/drawing/2014/main" id="{CCD118F1-23CC-4B56-58A6-3CCFF887FF84}"/>
              </a:ext>
            </a:extLst>
          </p:cNvPr>
          <p:cNvSpPr txBox="1"/>
          <p:nvPr/>
        </p:nvSpPr>
        <p:spPr>
          <a:xfrm>
            <a:off x="173421" y="6519446"/>
            <a:ext cx="1100728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srgbClr val="000000"/>
                </a:solidFill>
                <a:effectLst/>
                <a:uLnTx/>
                <a:uFillTx/>
                <a:latin typeface="Calibri Light" panose="020F0302020204030204" pitchFamily="34" charset="0"/>
                <a:ea typeface="+mn-ea"/>
                <a:cs typeface="Calibri Light" panose="020F0302020204030204" pitchFamily="34" charset="0"/>
              </a:rPr>
              <a:t>Bild: Socialstyrelsen (2020) Agera för säker vård – Nationell handlingsplan för ökad patientsäkerhet 2020-2024. SKRs bearbetning</a:t>
            </a:r>
          </a:p>
        </p:txBody>
      </p:sp>
      <p:pic>
        <p:nvPicPr>
          <p:cNvPr id="6" name="Bildobjekt 5">
            <a:extLst>
              <a:ext uri="{FF2B5EF4-FFF2-40B4-BE49-F238E27FC236}">
                <a16:creationId xmlns:a16="http://schemas.microsoft.com/office/drawing/2014/main" id="{BF7DC068-087A-4A31-E610-18CFAB5E01F7}"/>
              </a:ext>
            </a:extLst>
          </p:cNvPr>
          <p:cNvPicPr>
            <a:picLocks noChangeAspect="1"/>
          </p:cNvPicPr>
          <p:nvPr/>
        </p:nvPicPr>
        <p:blipFill rotWithShape="1">
          <a:blip r:embed="rId3"/>
          <a:srcRect l="1409" t="2242" r="3878" b="20896"/>
          <a:stretch/>
        </p:blipFill>
        <p:spPr>
          <a:xfrm>
            <a:off x="324145" y="1410929"/>
            <a:ext cx="9612000" cy="4391385"/>
          </a:xfrm>
          <a:prstGeom prst="rect">
            <a:avLst/>
          </a:prstGeom>
          <a:ln>
            <a:noFill/>
          </a:ln>
          <a:effectLst>
            <a:outerShdw blurRad="292100" dist="139700" dir="2700000" algn="tl" rotWithShape="0">
              <a:srgbClr val="333333">
                <a:alpha val="65000"/>
              </a:srgbClr>
            </a:outerShdw>
          </a:effectLst>
        </p:spPr>
      </p:pic>
      <p:sp>
        <p:nvSpPr>
          <p:cNvPr id="3" name="textruta 2">
            <a:extLst>
              <a:ext uri="{FF2B5EF4-FFF2-40B4-BE49-F238E27FC236}">
                <a16:creationId xmlns:a16="http://schemas.microsoft.com/office/drawing/2014/main" id="{A0832826-BBAC-9722-3B9B-58D1B01B92AE}"/>
              </a:ext>
            </a:extLst>
          </p:cNvPr>
          <p:cNvSpPr txBox="1"/>
          <p:nvPr/>
        </p:nvSpPr>
        <p:spPr>
          <a:xfrm>
            <a:off x="9622465" y="6409043"/>
            <a:ext cx="256953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a:ln>
                  <a:noFill/>
                </a:ln>
                <a:solidFill>
                  <a:srgbClr val="000000"/>
                </a:solidFill>
                <a:effectLst/>
                <a:uLnTx/>
                <a:uFillTx/>
                <a:latin typeface="Calibri Light" panose="020F0302020204030204" pitchFamily="34" charset="0"/>
                <a:ea typeface="+mn-ea"/>
                <a:cs typeface="Calibri Light" panose="020F0302020204030204" pitchFamily="34" charset="0"/>
              </a:rPr>
              <a:t>Monica Eriksson, Patientsäkerhetssamordnare</a:t>
            </a:r>
          </a:p>
        </p:txBody>
      </p:sp>
    </p:spTree>
    <p:extLst>
      <p:ext uri="{BB962C8B-B14F-4D97-AF65-F5344CB8AC3E}">
        <p14:creationId xmlns:p14="http://schemas.microsoft.com/office/powerpoint/2010/main" val="2519964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9852B9D9-D8B2-560B-0B29-88106CA2052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0774" y="1015068"/>
            <a:ext cx="5161895" cy="5161895"/>
          </a:xfrm>
          <a:prstGeom prst="rect">
            <a:avLst/>
          </a:prstGeom>
          <a:solidFill>
            <a:srgbClr val="FFFFFF"/>
          </a:solidFill>
        </p:spPr>
      </p:pic>
      <p:sp>
        <p:nvSpPr>
          <p:cNvPr id="1033" name="Content Placeholder 3">
            <a:extLst>
              <a:ext uri="{FF2B5EF4-FFF2-40B4-BE49-F238E27FC236}">
                <a16:creationId xmlns:a16="http://schemas.microsoft.com/office/drawing/2014/main" id="{0685375D-56C0-1ADD-86A3-1FB86B34C742}"/>
              </a:ext>
            </a:extLst>
          </p:cNvPr>
          <p:cNvSpPr>
            <a:spLocks noGrp="1"/>
          </p:cNvSpPr>
          <p:nvPr>
            <p:ph sz="half" idx="2"/>
          </p:nvPr>
        </p:nvSpPr>
        <p:spPr>
          <a:xfrm>
            <a:off x="6096000" y="1156996"/>
            <a:ext cx="5242200" cy="5019967"/>
          </a:xfrm>
        </p:spPr>
        <p:txBody>
          <a:bodyPr/>
          <a:lstStyle/>
          <a:p>
            <a:r>
              <a:rPr lang="en-US"/>
              <a:t>Ha insikt om utmaningar</a:t>
            </a:r>
          </a:p>
          <a:p>
            <a:r>
              <a:rPr lang="en-US"/>
              <a:t>Ta ansvar för patientsäkerheten</a:t>
            </a:r>
          </a:p>
          <a:p>
            <a:r>
              <a:rPr lang="en-US"/>
              <a:t>Genom beslut och handlingar säkerställa patientsäkerheten</a:t>
            </a:r>
          </a:p>
          <a:p>
            <a:r>
              <a:rPr lang="en-US"/>
              <a:t>Ledningssystem</a:t>
            </a:r>
          </a:p>
          <a:p>
            <a:r>
              <a:rPr lang="en-US"/>
              <a:t>Skapa förutsättningar för ett systematiskt förbättrings- och patientsäkerhetsarbete</a:t>
            </a:r>
          </a:p>
          <a:p>
            <a:r>
              <a:rPr lang="en-US"/>
              <a:t>Resursfördelning, organisationsstruktur och kompetensförsörjning</a:t>
            </a:r>
          </a:p>
        </p:txBody>
      </p:sp>
      <p:sp>
        <p:nvSpPr>
          <p:cNvPr id="7" name="textruta 6">
            <a:extLst>
              <a:ext uri="{FF2B5EF4-FFF2-40B4-BE49-F238E27FC236}">
                <a16:creationId xmlns:a16="http://schemas.microsoft.com/office/drawing/2014/main" id="{09155AA3-717A-CC3B-D1EC-F76C7F645D68}"/>
              </a:ext>
            </a:extLst>
          </p:cNvPr>
          <p:cNvSpPr txBox="1"/>
          <p:nvPr/>
        </p:nvSpPr>
        <p:spPr>
          <a:xfrm>
            <a:off x="7756634" y="6519446"/>
            <a:ext cx="443536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a:solidFill>
                  <a:srgbClr val="000000"/>
                </a:solidFill>
                <a:latin typeface="Calibri Light" panose="020F0302020204030204" pitchFamily="34" charset="0"/>
                <a:cs typeface="Calibri Light" panose="020F0302020204030204" pitchFamily="34" charset="0"/>
              </a:rPr>
              <a:t>Monica Eriksson</a:t>
            </a:r>
            <a:r>
              <a:rPr kumimoji="0" lang="sv-SE" sz="1600" b="0" i="0" u="none" strike="noStrike" kern="1200" cap="none" spc="0" normalizeH="0" baseline="0" noProof="0">
                <a:ln>
                  <a:noFill/>
                </a:ln>
                <a:solidFill>
                  <a:srgbClr val="000000"/>
                </a:solidFill>
                <a:effectLst/>
                <a:uLnTx/>
                <a:uFillTx/>
                <a:latin typeface="Calibri Light" panose="020F0302020204030204" pitchFamily="34" charset="0"/>
                <a:ea typeface="+mn-ea"/>
                <a:cs typeface="Calibri Light" panose="020F0302020204030204" pitchFamily="34" charset="0"/>
              </a:rPr>
              <a:t>, Patientsäkerhetssamordnare</a:t>
            </a:r>
          </a:p>
        </p:txBody>
      </p:sp>
    </p:spTree>
    <p:extLst>
      <p:ext uri="{BB962C8B-B14F-4D97-AF65-F5344CB8AC3E}">
        <p14:creationId xmlns:p14="http://schemas.microsoft.com/office/powerpoint/2010/main" val="1752561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2C4E4A59-E3FF-0446-EF7C-0E58277BDF0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6670" y="889234"/>
            <a:ext cx="5166000" cy="5287730"/>
          </a:xfrm>
          <a:prstGeom prst="rect">
            <a:avLst/>
          </a:prstGeom>
          <a:solidFill>
            <a:srgbClr val="FFFFFF"/>
          </a:solidFill>
        </p:spPr>
      </p:pic>
      <p:sp>
        <p:nvSpPr>
          <p:cNvPr id="2055" name="Content Placeholder 3">
            <a:extLst>
              <a:ext uri="{FF2B5EF4-FFF2-40B4-BE49-F238E27FC236}">
                <a16:creationId xmlns:a16="http://schemas.microsoft.com/office/drawing/2014/main" id="{1DF55636-3EB3-568C-95C0-5233B1646CDF}"/>
              </a:ext>
            </a:extLst>
          </p:cNvPr>
          <p:cNvSpPr>
            <a:spLocks noGrp="1"/>
          </p:cNvSpPr>
          <p:nvPr>
            <p:ph sz="half" idx="2"/>
          </p:nvPr>
        </p:nvSpPr>
        <p:spPr>
          <a:xfrm>
            <a:off x="6172200" y="889233"/>
            <a:ext cx="5166000" cy="5287730"/>
          </a:xfrm>
        </p:spPr>
        <p:txBody>
          <a:bodyPr/>
          <a:lstStyle/>
          <a:p>
            <a:r>
              <a:rPr lang="en-US"/>
              <a:t>Ett aktivt arbete för att upprätthålla ett säkert arbetssätt, se till att störningar och risker uppmärksammas</a:t>
            </a:r>
          </a:p>
          <a:p>
            <a:r>
              <a:rPr lang="en-US"/>
              <a:t>Bemöta patient/medborgare och medarbetare på ett öppet, respektfullt och professionellt sätt</a:t>
            </a:r>
          </a:p>
          <a:p>
            <a:r>
              <a:rPr lang="en-US"/>
              <a:t>Tillåtande arbetsklimat, trygghet att rapportera risker eller inträffade händelser</a:t>
            </a:r>
          </a:p>
          <a:p>
            <a:r>
              <a:rPr lang="en-US"/>
              <a:t>Lärdomar dras från både negativa och positiva händelser</a:t>
            </a:r>
          </a:p>
          <a:p>
            <a:endParaRPr lang="en-US"/>
          </a:p>
        </p:txBody>
      </p:sp>
      <p:sp>
        <p:nvSpPr>
          <p:cNvPr id="7" name="textruta 6">
            <a:extLst>
              <a:ext uri="{FF2B5EF4-FFF2-40B4-BE49-F238E27FC236}">
                <a16:creationId xmlns:a16="http://schemas.microsoft.com/office/drawing/2014/main" id="{3C287F51-0B80-A55C-4596-9637AB351CB4}"/>
              </a:ext>
            </a:extLst>
          </p:cNvPr>
          <p:cNvSpPr txBox="1"/>
          <p:nvPr/>
        </p:nvSpPr>
        <p:spPr>
          <a:xfrm>
            <a:off x="7756634" y="6519446"/>
            <a:ext cx="443536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a:solidFill>
                  <a:srgbClr val="000000"/>
                </a:solidFill>
                <a:latin typeface="Calibri Light" panose="020F0302020204030204" pitchFamily="34" charset="0"/>
                <a:cs typeface="Calibri Light" panose="020F0302020204030204" pitchFamily="34" charset="0"/>
              </a:rPr>
              <a:t>Monica Eriksson</a:t>
            </a:r>
            <a:r>
              <a:rPr kumimoji="0" lang="sv-SE" sz="1600" b="0" i="0" u="none" strike="noStrike" kern="1200" cap="none" spc="0" normalizeH="0" baseline="0" noProof="0">
                <a:ln>
                  <a:noFill/>
                </a:ln>
                <a:solidFill>
                  <a:srgbClr val="000000"/>
                </a:solidFill>
                <a:effectLst/>
                <a:uLnTx/>
                <a:uFillTx/>
                <a:latin typeface="Calibri Light" panose="020F0302020204030204" pitchFamily="34" charset="0"/>
                <a:ea typeface="+mn-ea"/>
                <a:cs typeface="Calibri Light" panose="020F0302020204030204" pitchFamily="34" charset="0"/>
              </a:rPr>
              <a:t>, Patientsäkerhetssamordnare</a:t>
            </a:r>
          </a:p>
        </p:txBody>
      </p:sp>
    </p:spTree>
    <p:extLst>
      <p:ext uri="{BB962C8B-B14F-4D97-AF65-F5344CB8AC3E}">
        <p14:creationId xmlns:p14="http://schemas.microsoft.com/office/powerpoint/2010/main" val="1477191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8BCD454C-53B2-1AD8-1564-DF2D0597BB8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17493" y="771787"/>
            <a:ext cx="5405177" cy="5405177"/>
          </a:xfrm>
          <a:prstGeom prst="rect">
            <a:avLst/>
          </a:prstGeom>
          <a:solidFill>
            <a:srgbClr val="FFFFFF"/>
          </a:solidFill>
        </p:spPr>
      </p:pic>
      <p:sp>
        <p:nvSpPr>
          <p:cNvPr id="3079" name="Content Placeholder 3">
            <a:extLst>
              <a:ext uri="{FF2B5EF4-FFF2-40B4-BE49-F238E27FC236}">
                <a16:creationId xmlns:a16="http://schemas.microsoft.com/office/drawing/2014/main" id="{5A228FA0-EECB-FF59-C720-6058C439E290}"/>
              </a:ext>
            </a:extLst>
          </p:cNvPr>
          <p:cNvSpPr>
            <a:spLocks noGrp="1"/>
          </p:cNvSpPr>
          <p:nvPr>
            <p:ph sz="half" idx="2"/>
          </p:nvPr>
        </p:nvSpPr>
        <p:spPr>
          <a:xfrm>
            <a:off x="6027576" y="1408922"/>
            <a:ext cx="5310624" cy="4768041"/>
          </a:xfrm>
        </p:spPr>
        <p:txBody>
          <a:bodyPr/>
          <a:lstStyle/>
          <a:p>
            <a:r>
              <a:rPr lang="en-US"/>
              <a:t>Medarbetare och chefer behöver ha adekvat kompetens och goda förutsättningar för att utföra sitt arbete</a:t>
            </a:r>
          </a:p>
          <a:p>
            <a:r>
              <a:rPr lang="en-US"/>
              <a:t>Tillräckligt med medarbetare med god yrkeskompetens- vad innebär det i </a:t>
            </a:r>
            <a:r>
              <a:rPr lang="en-US" err="1"/>
              <a:t>vår</a:t>
            </a:r>
            <a:r>
              <a:rPr lang="en-US"/>
              <a:t> verksamhet?</a:t>
            </a:r>
          </a:p>
          <a:p>
            <a:r>
              <a:rPr lang="en-US"/>
              <a:t>Insatser som kan stärka kunskap och kompetens:</a:t>
            </a:r>
          </a:p>
          <a:p>
            <a:pPr lvl="1"/>
            <a:r>
              <a:rPr lang="en-US"/>
              <a:t>Introduktionsutbildning, handledning, fortbildning</a:t>
            </a:r>
          </a:p>
          <a:p>
            <a:endParaRPr lang="en-US"/>
          </a:p>
        </p:txBody>
      </p:sp>
      <p:sp>
        <p:nvSpPr>
          <p:cNvPr id="7" name="textruta 6">
            <a:extLst>
              <a:ext uri="{FF2B5EF4-FFF2-40B4-BE49-F238E27FC236}">
                <a16:creationId xmlns:a16="http://schemas.microsoft.com/office/drawing/2014/main" id="{61CDD114-385B-53A9-8DB9-13A6483E5F42}"/>
              </a:ext>
            </a:extLst>
          </p:cNvPr>
          <p:cNvSpPr txBox="1"/>
          <p:nvPr/>
        </p:nvSpPr>
        <p:spPr>
          <a:xfrm>
            <a:off x="7756634" y="6519446"/>
            <a:ext cx="443536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a:solidFill>
                  <a:srgbClr val="000000"/>
                </a:solidFill>
                <a:latin typeface="Calibri Light" panose="020F0302020204030204" pitchFamily="34" charset="0"/>
                <a:cs typeface="Calibri Light" panose="020F0302020204030204" pitchFamily="34" charset="0"/>
              </a:rPr>
              <a:t>Monica Eriksson</a:t>
            </a:r>
            <a:r>
              <a:rPr kumimoji="0" lang="sv-SE" sz="1600" b="0" i="0" u="none" strike="noStrike" kern="1200" cap="none" spc="0" normalizeH="0" baseline="0" noProof="0">
                <a:ln>
                  <a:noFill/>
                </a:ln>
                <a:solidFill>
                  <a:srgbClr val="000000"/>
                </a:solidFill>
                <a:effectLst/>
                <a:uLnTx/>
                <a:uFillTx/>
                <a:latin typeface="Calibri Light" panose="020F0302020204030204" pitchFamily="34" charset="0"/>
                <a:ea typeface="+mn-ea"/>
                <a:cs typeface="Calibri Light" panose="020F0302020204030204" pitchFamily="34" charset="0"/>
              </a:rPr>
              <a:t>, Patientsäkerhetssamordnare</a:t>
            </a:r>
          </a:p>
        </p:txBody>
      </p:sp>
    </p:spTree>
    <p:extLst>
      <p:ext uri="{BB962C8B-B14F-4D97-AF65-F5344CB8AC3E}">
        <p14:creationId xmlns:p14="http://schemas.microsoft.com/office/powerpoint/2010/main" val="40322904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CF664C33-4917-2CF7-4C5A-8FE2AFC0E132}"/>
              </a:ext>
            </a:extLst>
          </p:cNvPr>
          <p:cNvSpPr>
            <a:spLocks noGrp="1"/>
          </p:cNvSpPr>
          <p:nvPr>
            <p:ph type="title"/>
          </p:nvPr>
        </p:nvSpPr>
        <p:spPr/>
        <p:txBody>
          <a:bodyPr/>
          <a:lstStyle/>
          <a:p>
            <a:r>
              <a:rPr lang="sv-SE"/>
              <a:t>Exempel – läkemedelsrelaterade fel</a:t>
            </a:r>
          </a:p>
        </p:txBody>
      </p:sp>
      <p:sp>
        <p:nvSpPr>
          <p:cNvPr id="7" name="Platshållare för innehåll 6">
            <a:extLst>
              <a:ext uri="{FF2B5EF4-FFF2-40B4-BE49-F238E27FC236}">
                <a16:creationId xmlns:a16="http://schemas.microsoft.com/office/drawing/2014/main" id="{AF62DC86-4DB4-4992-C4F9-78F63E2CF77E}"/>
              </a:ext>
            </a:extLst>
          </p:cNvPr>
          <p:cNvSpPr>
            <a:spLocks noGrp="1"/>
          </p:cNvSpPr>
          <p:nvPr>
            <p:ph idx="1"/>
          </p:nvPr>
        </p:nvSpPr>
        <p:spPr/>
        <p:txBody>
          <a:bodyPr/>
          <a:lstStyle/>
          <a:p>
            <a:r>
              <a:rPr lang="sv-SE"/>
              <a:t>Undersköterskan ger insulin på delegation. Hen förväxlar dock insulinsorter vilket innebär att personen ges snabbverkan insulin istället för långverkande insulin. Undersköterskan upptäcker inte sitt misstag och personen drabbas av diabetskoma. Sjuksköterska tillkallas, personen får glukosdropp och förs till sjukhus. Personen blir kvar på sjukhus i tre dagar. </a:t>
            </a:r>
          </a:p>
          <a:p>
            <a:endParaRPr lang="sv-SE"/>
          </a:p>
          <a:p>
            <a:r>
              <a:rPr lang="sv-SE">
                <a:solidFill>
                  <a:schemeClr val="tx2"/>
                </a:solidFill>
              </a:rPr>
              <a:t>Bidragande faktorer var bristande kompetens, misstag i läkemedelsadministrering, att skriftliga rutiner inte efterlevdes samt oavsiktligt misstag</a:t>
            </a:r>
          </a:p>
        </p:txBody>
      </p:sp>
      <p:pic>
        <p:nvPicPr>
          <p:cNvPr id="8" name="Picture 2">
            <a:extLst>
              <a:ext uri="{FF2B5EF4-FFF2-40B4-BE49-F238E27FC236}">
                <a16:creationId xmlns:a16="http://schemas.microsoft.com/office/drawing/2014/main" id="{61F76A43-479D-4619-B43B-28252DD8ADD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622280" y="0"/>
            <a:ext cx="1569719" cy="1569719"/>
          </a:xfrm>
          <a:prstGeom prst="rect">
            <a:avLst/>
          </a:prstGeom>
          <a:solidFill>
            <a:srgbClr val="FFFFFF"/>
          </a:solidFill>
        </p:spPr>
      </p:pic>
      <p:sp>
        <p:nvSpPr>
          <p:cNvPr id="9" name="textruta 8">
            <a:extLst>
              <a:ext uri="{FF2B5EF4-FFF2-40B4-BE49-F238E27FC236}">
                <a16:creationId xmlns:a16="http://schemas.microsoft.com/office/drawing/2014/main" id="{EBD91434-E322-5893-9BE0-D8DBCC50735B}"/>
              </a:ext>
            </a:extLst>
          </p:cNvPr>
          <p:cNvSpPr txBox="1"/>
          <p:nvPr/>
        </p:nvSpPr>
        <p:spPr>
          <a:xfrm>
            <a:off x="1091953" y="6658252"/>
            <a:ext cx="10369119" cy="369332"/>
          </a:xfrm>
          <a:prstGeom prst="rect">
            <a:avLst/>
          </a:prstGeom>
          <a:noFill/>
        </p:spPr>
        <p:txBody>
          <a:bodyPr wrap="square" rtlCol="0">
            <a:spAutoFit/>
          </a:bodyPr>
          <a:lstStyle/>
          <a:p>
            <a:r>
              <a:rPr lang="sv-SE"/>
              <a:t>Källa: Säker vård- nya perspektiv på patientsäkerhet. (Synnöve Ödegård. Red). Liber 2019</a:t>
            </a:r>
          </a:p>
        </p:txBody>
      </p:sp>
    </p:spTree>
    <p:extLst>
      <p:ext uri="{BB962C8B-B14F-4D97-AF65-F5344CB8AC3E}">
        <p14:creationId xmlns:p14="http://schemas.microsoft.com/office/powerpoint/2010/main" val="41130558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a:extLst>
              <a:ext uri="{FF2B5EF4-FFF2-40B4-BE49-F238E27FC236}">
                <a16:creationId xmlns:a16="http://schemas.microsoft.com/office/drawing/2014/main" id="{7A18FBB1-536F-B2A9-1C30-A556D33BB1D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70841" y="771788"/>
            <a:ext cx="5399536" cy="5399536"/>
          </a:xfrm>
          <a:prstGeom prst="rect">
            <a:avLst/>
          </a:prstGeom>
          <a:solidFill>
            <a:srgbClr val="FFFFFF"/>
          </a:solidFill>
        </p:spPr>
      </p:pic>
      <p:sp>
        <p:nvSpPr>
          <p:cNvPr id="4107" name="Content Placeholder 3">
            <a:extLst>
              <a:ext uri="{FF2B5EF4-FFF2-40B4-BE49-F238E27FC236}">
                <a16:creationId xmlns:a16="http://schemas.microsoft.com/office/drawing/2014/main" id="{B006B429-7220-0D25-7B1A-1C41B47C4C59}"/>
              </a:ext>
            </a:extLst>
          </p:cNvPr>
          <p:cNvSpPr>
            <a:spLocks noGrp="1"/>
          </p:cNvSpPr>
          <p:nvPr>
            <p:ph sz="half" idx="2"/>
          </p:nvPr>
        </p:nvSpPr>
        <p:spPr>
          <a:xfrm>
            <a:off x="6172200" y="914400"/>
            <a:ext cx="5145833" cy="5262563"/>
          </a:xfrm>
        </p:spPr>
        <p:txBody>
          <a:bodyPr/>
          <a:lstStyle/>
          <a:p>
            <a:r>
              <a:rPr lang="en-US"/>
              <a:t>Vården blir säkrare då den utformas och genomförs i samråd med patienter/medborgare och närstående</a:t>
            </a:r>
          </a:p>
          <a:p>
            <a:r>
              <a:rPr lang="en-US"/>
              <a:t>Delaktighet och möjlighet till inflytande är viktigt i den egna vården men också i utvecklingsarbete</a:t>
            </a:r>
          </a:p>
          <a:p>
            <a:r>
              <a:rPr lang="en-US"/>
              <a:t>Några exempel</a:t>
            </a:r>
          </a:p>
          <a:p>
            <a:pPr lvl="1"/>
            <a:r>
              <a:rPr lang="en-US"/>
              <a:t>Ta hand om synpunkter och klagomål</a:t>
            </a:r>
          </a:p>
          <a:p>
            <a:pPr lvl="1"/>
            <a:r>
              <a:rPr lang="en-US"/>
              <a:t>Olika typer av kommunikationsstöd</a:t>
            </a:r>
          </a:p>
        </p:txBody>
      </p:sp>
      <p:sp>
        <p:nvSpPr>
          <p:cNvPr id="7" name="textruta 6">
            <a:extLst>
              <a:ext uri="{FF2B5EF4-FFF2-40B4-BE49-F238E27FC236}">
                <a16:creationId xmlns:a16="http://schemas.microsoft.com/office/drawing/2014/main" id="{886BCC52-B69E-6653-FD56-05E1407148B5}"/>
              </a:ext>
            </a:extLst>
          </p:cNvPr>
          <p:cNvSpPr txBox="1"/>
          <p:nvPr/>
        </p:nvSpPr>
        <p:spPr>
          <a:xfrm>
            <a:off x="7756634" y="6519446"/>
            <a:ext cx="443536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a:solidFill>
                  <a:srgbClr val="000000"/>
                </a:solidFill>
                <a:latin typeface="Calibri Light" panose="020F0302020204030204" pitchFamily="34" charset="0"/>
                <a:cs typeface="Calibri Light" panose="020F0302020204030204" pitchFamily="34" charset="0"/>
              </a:rPr>
              <a:t>Monica Eriksson</a:t>
            </a:r>
            <a:r>
              <a:rPr kumimoji="0" lang="sv-SE" sz="1600" b="0" i="0" u="none" strike="noStrike" kern="1200" cap="none" spc="0" normalizeH="0" baseline="0" noProof="0">
                <a:ln>
                  <a:noFill/>
                </a:ln>
                <a:solidFill>
                  <a:srgbClr val="000000"/>
                </a:solidFill>
                <a:effectLst/>
                <a:uLnTx/>
                <a:uFillTx/>
                <a:latin typeface="Calibri Light" panose="020F0302020204030204" pitchFamily="34" charset="0"/>
                <a:ea typeface="+mn-ea"/>
                <a:cs typeface="Calibri Light" panose="020F0302020204030204" pitchFamily="34" charset="0"/>
              </a:rPr>
              <a:t>, Patientsäkerhetssamordnare</a:t>
            </a:r>
          </a:p>
        </p:txBody>
      </p:sp>
    </p:spTree>
    <p:extLst>
      <p:ext uri="{BB962C8B-B14F-4D97-AF65-F5344CB8AC3E}">
        <p14:creationId xmlns:p14="http://schemas.microsoft.com/office/powerpoint/2010/main" val="4148468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0C9397F-1AF4-53E1-393E-8079BB766648}"/>
              </a:ext>
            </a:extLst>
          </p:cNvPr>
          <p:cNvSpPr>
            <a:spLocks noGrp="1"/>
          </p:cNvSpPr>
          <p:nvPr>
            <p:ph type="title"/>
          </p:nvPr>
        </p:nvSpPr>
        <p:spPr>
          <a:xfrm>
            <a:off x="864000" y="472751"/>
            <a:ext cx="10465200" cy="590939"/>
          </a:xfrm>
        </p:spPr>
        <p:txBody>
          <a:bodyPr/>
          <a:lstStyle/>
          <a:p>
            <a:r>
              <a:rPr lang="sv-SE"/>
              <a:t>”</a:t>
            </a:r>
            <a:r>
              <a:rPr lang="sv-SE" err="1"/>
              <a:t>Kuddinformation</a:t>
            </a:r>
            <a:r>
              <a:rPr lang="sv-SE"/>
              <a:t>”</a:t>
            </a:r>
          </a:p>
        </p:txBody>
      </p:sp>
      <p:pic>
        <p:nvPicPr>
          <p:cNvPr id="7" name="Platshållare för innehåll 6">
            <a:extLst>
              <a:ext uri="{FF2B5EF4-FFF2-40B4-BE49-F238E27FC236}">
                <a16:creationId xmlns:a16="http://schemas.microsoft.com/office/drawing/2014/main" id="{52F1CB76-3357-F702-E933-5CB0343921DD}"/>
              </a:ext>
            </a:extLst>
          </p:cNvPr>
          <p:cNvPicPr>
            <a:picLocks noGrp="1" noChangeAspect="1"/>
          </p:cNvPicPr>
          <p:nvPr>
            <p:ph sz="half" idx="1"/>
          </p:nvPr>
        </p:nvPicPr>
        <p:blipFill>
          <a:blip r:embed="rId2"/>
          <a:stretch>
            <a:fillRect/>
          </a:stretch>
        </p:blipFill>
        <p:spPr>
          <a:xfrm>
            <a:off x="388434" y="1852438"/>
            <a:ext cx="5640092" cy="4146281"/>
          </a:xfrm>
        </p:spPr>
      </p:pic>
      <p:pic>
        <p:nvPicPr>
          <p:cNvPr id="10" name="Platshållare för innehåll 9">
            <a:extLst>
              <a:ext uri="{FF2B5EF4-FFF2-40B4-BE49-F238E27FC236}">
                <a16:creationId xmlns:a16="http://schemas.microsoft.com/office/drawing/2014/main" id="{C92BCB8A-3E06-7165-980C-6435E5B5C357}"/>
              </a:ext>
            </a:extLst>
          </p:cNvPr>
          <p:cNvPicPr>
            <a:picLocks noGrp="1" noChangeAspect="1"/>
          </p:cNvPicPr>
          <p:nvPr>
            <p:ph sz="half" idx="2"/>
          </p:nvPr>
        </p:nvPicPr>
        <p:blipFill>
          <a:blip r:embed="rId3"/>
          <a:stretch>
            <a:fillRect/>
          </a:stretch>
        </p:blipFill>
        <p:spPr>
          <a:xfrm>
            <a:off x="6163475" y="1852438"/>
            <a:ext cx="5165725" cy="4047631"/>
          </a:xfrm>
        </p:spPr>
      </p:pic>
      <p:pic>
        <p:nvPicPr>
          <p:cNvPr id="8" name="Picture 8">
            <a:extLst>
              <a:ext uri="{FF2B5EF4-FFF2-40B4-BE49-F238E27FC236}">
                <a16:creationId xmlns:a16="http://schemas.microsoft.com/office/drawing/2014/main" id="{1EC0DC00-8F7B-E7A3-B02F-43EDB5DB36B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0493829" y="152612"/>
            <a:ext cx="1601177" cy="1601177"/>
          </a:xfrm>
          <a:prstGeom prst="rect">
            <a:avLst/>
          </a:prstGeom>
          <a:solidFill>
            <a:srgbClr val="FFFFFF"/>
          </a:solidFill>
        </p:spPr>
      </p:pic>
      <p:sp>
        <p:nvSpPr>
          <p:cNvPr id="11" name="Ellips 10">
            <a:extLst>
              <a:ext uri="{FF2B5EF4-FFF2-40B4-BE49-F238E27FC236}">
                <a16:creationId xmlns:a16="http://schemas.microsoft.com/office/drawing/2014/main" id="{D20ACAE1-9B82-D6E9-0AF6-0533F4C129B5}"/>
              </a:ext>
            </a:extLst>
          </p:cNvPr>
          <p:cNvSpPr/>
          <p:nvPr/>
        </p:nvSpPr>
        <p:spPr>
          <a:xfrm>
            <a:off x="702906" y="2736980"/>
            <a:ext cx="3172408" cy="87707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Ellips 11">
            <a:extLst>
              <a:ext uri="{FF2B5EF4-FFF2-40B4-BE49-F238E27FC236}">
                <a16:creationId xmlns:a16="http://schemas.microsoft.com/office/drawing/2014/main" id="{FFAB48E2-EAEA-1AA0-9B51-B0A9756E07D0}"/>
              </a:ext>
            </a:extLst>
          </p:cNvPr>
          <p:cNvSpPr/>
          <p:nvPr/>
        </p:nvSpPr>
        <p:spPr>
          <a:xfrm>
            <a:off x="6288833" y="4553339"/>
            <a:ext cx="2948473" cy="9144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7527070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16A5ADE-F81F-9FAB-3FD8-452E1D86E9BA}"/>
              </a:ext>
            </a:extLst>
          </p:cNvPr>
          <p:cNvSpPr>
            <a:spLocks noGrp="1"/>
          </p:cNvSpPr>
          <p:nvPr>
            <p:ph type="title"/>
          </p:nvPr>
        </p:nvSpPr>
        <p:spPr>
          <a:xfrm>
            <a:off x="864000" y="342000"/>
            <a:ext cx="10465200" cy="648000"/>
          </a:xfrm>
        </p:spPr>
        <p:txBody>
          <a:bodyPr/>
          <a:lstStyle/>
          <a:p>
            <a:r>
              <a:rPr lang="sv-SE" b="1">
                <a:latin typeface="Calibri Light" panose="020F0302020204030204" pitchFamily="34" charset="0"/>
                <a:cs typeface="Calibri Light" panose="020F0302020204030204" pitchFamily="34" charset="0"/>
              </a:rPr>
              <a:t>Klagomålshantering</a:t>
            </a:r>
          </a:p>
        </p:txBody>
      </p:sp>
      <p:pic>
        <p:nvPicPr>
          <p:cNvPr id="5" name="Picture 8">
            <a:extLst>
              <a:ext uri="{FF2B5EF4-FFF2-40B4-BE49-F238E27FC236}">
                <a16:creationId xmlns:a16="http://schemas.microsoft.com/office/drawing/2014/main" id="{7352E4D5-F4F8-4EC4-64AC-BAA8A5CADD5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970307" y="152612"/>
            <a:ext cx="2124699" cy="2124699"/>
          </a:xfrm>
          <a:prstGeom prst="rect">
            <a:avLst/>
          </a:prstGeom>
          <a:solidFill>
            <a:srgbClr val="FFFFFF"/>
          </a:solidFill>
        </p:spPr>
      </p:pic>
      <p:sp>
        <p:nvSpPr>
          <p:cNvPr id="6" name="Platshållare för innehåll 3">
            <a:extLst>
              <a:ext uri="{FF2B5EF4-FFF2-40B4-BE49-F238E27FC236}">
                <a16:creationId xmlns:a16="http://schemas.microsoft.com/office/drawing/2014/main" id="{FF2D74A5-345B-DAB2-78DE-45A306006B8E}"/>
              </a:ext>
            </a:extLst>
          </p:cNvPr>
          <p:cNvSpPr>
            <a:spLocks noGrp="1"/>
          </p:cNvSpPr>
          <p:nvPr>
            <p:ph sz="quarter" idx="13"/>
          </p:nvPr>
        </p:nvSpPr>
        <p:spPr>
          <a:xfrm>
            <a:off x="862800" y="891835"/>
            <a:ext cx="10465200" cy="365760"/>
          </a:xfrm>
        </p:spPr>
        <p:txBody>
          <a:bodyPr>
            <a:noAutofit/>
          </a:bodyPr>
          <a:lstStyle/>
          <a:p>
            <a:r>
              <a:rPr lang="sv-SE" sz="1800">
                <a:latin typeface="Calibri Light" panose="020F0302020204030204" pitchFamily="34" charset="0"/>
                <a:cs typeface="Calibri Light" panose="020F0302020204030204" pitchFamily="34" charset="0"/>
              </a:rPr>
              <a:t>Resultat Region, alla verksamheter, 1 jan till 5 maj 2023</a:t>
            </a:r>
          </a:p>
        </p:txBody>
      </p:sp>
      <p:grpSp>
        <p:nvGrpSpPr>
          <p:cNvPr id="14" name="Grupp 13">
            <a:extLst>
              <a:ext uri="{FF2B5EF4-FFF2-40B4-BE49-F238E27FC236}">
                <a16:creationId xmlns:a16="http://schemas.microsoft.com/office/drawing/2014/main" id="{F5A6B650-3D6F-6933-0378-7C75B514354B}"/>
              </a:ext>
            </a:extLst>
          </p:cNvPr>
          <p:cNvGrpSpPr/>
          <p:nvPr/>
        </p:nvGrpSpPr>
        <p:grpSpPr>
          <a:xfrm>
            <a:off x="1072882" y="1257595"/>
            <a:ext cx="10909119" cy="5258405"/>
            <a:chOff x="1384635" y="1257594"/>
            <a:chExt cx="10909119" cy="5258405"/>
          </a:xfrm>
        </p:grpSpPr>
        <p:sp>
          <p:nvSpPr>
            <p:cNvPr id="13" name="Rektangel: rundade hörn 12">
              <a:extLst>
                <a:ext uri="{FF2B5EF4-FFF2-40B4-BE49-F238E27FC236}">
                  <a16:creationId xmlns:a16="http://schemas.microsoft.com/office/drawing/2014/main" id="{EDEAA8C7-B847-A47D-2826-F0B88AC8FE26}"/>
                </a:ext>
              </a:extLst>
            </p:cNvPr>
            <p:cNvSpPr/>
            <p:nvPr/>
          </p:nvSpPr>
          <p:spPr>
            <a:xfrm>
              <a:off x="10169056" y="5458165"/>
              <a:ext cx="2124698" cy="1016000"/>
            </a:xfrm>
            <a:prstGeom prst="round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Arial"/>
                <a:ea typeface="+mn-ea"/>
                <a:cs typeface="+mn-cs"/>
              </a:endParaRPr>
            </a:p>
          </p:txBody>
        </p:sp>
        <p:pic>
          <p:nvPicPr>
            <p:cNvPr id="12" name="Bildobjekt 11">
              <a:extLst>
                <a:ext uri="{FF2B5EF4-FFF2-40B4-BE49-F238E27FC236}">
                  <a16:creationId xmlns:a16="http://schemas.microsoft.com/office/drawing/2014/main" id="{32EDCF71-8B97-46BA-965A-F92FBCF1E5C2}"/>
                </a:ext>
              </a:extLst>
            </p:cNvPr>
            <p:cNvPicPr>
              <a:picLocks noChangeAspect="1"/>
            </p:cNvPicPr>
            <p:nvPr/>
          </p:nvPicPr>
          <p:blipFill rotWithShape="1">
            <a:blip r:embed="rId4"/>
            <a:srcRect l="1679" t="1522" r="1679"/>
            <a:stretch/>
          </p:blipFill>
          <p:spPr>
            <a:xfrm>
              <a:off x="1752599" y="1257594"/>
              <a:ext cx="8397665" cy="5258405"/>
            </a:xfrm>
            <a:prstGeom prst="rect">
              <a:avLst/>
            </a:prstGeom>
            <a:ln>
              <a:noFill/>
            </a:ln>
            <a:effectLst>
              <a:outerShdw blurRad="292100" dist="139700" dir="2700000" algn="tl" rotWithShape="0">
                <a:srgbClr val="333333">
                  <a:alpha val="65000"/>
                </a:srgbClr>
              </a:outerShdw>
            </a:effectLst>
          </p:spPr>
        </p:pic>
        <p:sp>
          <p:nvSpPr>
            <p:cNvPr id="10" name="Rektangel: rundade hörn 9">
              <a:extLst>
                <a:ext uri="{FF2B5EF4-FFF2-40B4-BE49-F238E27FC236}">
                  <a16:creationId xmlns:a16="http://schemas.microsoft.com/office/drawing/2014/main" id="{BA97E353-03DC-17D3-86D0-61522BA57FEC}"/>
                </a:ext>
              </a:extLst>
            </p:cNvPr>
            <p:cNvSpPr/>
            <p:nvPr/>
          </p:nvSpPr>
          <p:spPr>
            <a:xfrm>
              <a:off x="1384635" y="5966165"/>
              <a:ext cx="8953165" cy="233917"/>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Arial"/>
                <a:ea typeface="+mn-ea"/>
                <a:cs typeface="+mn-cs"/>
              </a:endParaRPr>
            </a:p>
          </p:txBody>
        </p:sp>
        <p:sp>
          <p:nvSpPr>
            <p:cNvPr id="9" name="Rektangel: rundade hörn 8">
              <a:extLst>
                <a:ext uri="{FF2B5EF4-FFF2-40B4-BE49-F238E27FC236}">
                  <a16:creationId xmlns:a16="http://schemas.microsoft.com/office/drawing/2014/main" id="{8379EF3B-F997-1A8E-5755-25F011C64CC9}"/>
                </a:ext>
              </a:extLst>
            </p:cNvPr>
            <p:cNvSpPr/>
            <p:nvPr/>
          </p:nvSpPr>
          <p:spPr>
            <a:xfrm>
              <a:off x="1384635" y="3312041"/>
              <a:ext cx="8953165" cy="233917"/>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17" name="textruta 16">
            <a:extLst>
              <a:ext uri="{FF2B5EF4-FFF2-40B4-BE49-F238E27FC236}">
                <a16:creationId xmlns:a16="http://schemas.microsoft.com/office/drawing/2014/main" id="{A1C68FC1-BC00-94E1-7C3D-8F31F3123CDB}"/>
              </a:ext>
            </a:extLst>
          </p:cNvPr>
          <p:cNvSpPr txBox="1"/>
          <p:nvPr/>
        </p:nvSpPr>
        <p:spPr>
          <a:xfrm>
            <a:off x="228600" y="6516000"/>
            <a:ext cx="53721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rgbClr val="000000"/>
                </a:solidFill>
                <a:effectLst/>
                <a:uLnTx/>
                <a:uFillTx/>
                <a:latin typeface="Calibri Light" panose="020F0302020204030204" pitchFamily="34" charset="0"/>
                <a:ea typeface="+mn-ea"/>
                <a:cs typeface="Calibri Light" panose="020F0302020204030204" pitchFamily="34" charset="0"/>
              </a:rPr>
              <a:t>Jämförelse siffra, mars-dec 2022= 969 ärenden </a:t>
            </a:r>
          </a:p>
        </p:txBody>
      </p:sp>
      <p:sp>
        <p:nvSpPr>
          <p:cNvPr id="3" name="textruta 2">
            <a:extLst>
              <a:ext uri="{FF2B5EF4-FFF2-40B4-BE49-F238E27FC236}">
                <a16:creationId xmlns:a16="http://schemas.microsoft.com/office/drawing/2014/main" id="{AF85D524-29F6-B29B-64F1-C9FE8BCE53AE}"/>
              </a:ext>
            </a:extLst>
          </p:cNvPr>
          <p:cNvSpPr txBox="1"/>
          <p:nvPr/>
        </p:nvSpPr>
        <p:spPr>
          <a:xfrm>
            <a:off x="7078717" y="6519446"/>
            <a:ext cx="511328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rgbClr val="000000"/>
                </a:solidFill>
                <a:effectLst/>
                <a:uLnTx/>
                <a:uFillTx/>
                <a:latin typeface="Calibri Light" panose="020F0302020204030204" pitchFamily="34" charset="0"/>
                <a:ea typeface="+mn-ea"/>
                <a:cs typeface="Calibri Light" panose="020F0302020204030204" pitchFamily="34" charset="0"/>
              </a:rPr>
              <a:t>Anna-Lena Östlund, Patientsäkerhetssamordnare</a:t>
            </a:r>
          </a:p>
        </p:txBody>
      </p:sp>
      <p:sp>
        <p:nvSpPr>
          <p:cNvPr id="7" name="Flödesschema: Alternativ process 6">
            <a:extLst>
              <a:ext uri="{FF2B5EF4-FFF2-40B4-BE49-F238E27FC236}">
                <a16:creationId xmlns:a16="http://schemas.microsoft.com/office/drawing/2014/main" id="{71A0337A-1FAE-BD18-701A-E92FA674AAB2}"/>
              </a:ext>
            </a:extLst>
          </p:cNvPr>
          <p:cNvSpPr/>
          <p:nvPr/>
        </p:nvSpPr>
        <p:spPr>
          <a:xfrm>
            <a:off x="1017142" y="5033638"/>
            <a:ext cx="8953165" cy="213713"/>
          </a:xfrm>
          <a:prstGeom prst="flowChartAlternateProcess">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70183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F85EBF3B-400D-D1A1-BC97-8F7EC68B9516}"/>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657561" y="1211855"/>
            <a:ext cx="4965108" cy="4965108"/>
          </a:xfrm>
          <a:prstGeom prst="rect">
            <a:avLst/>
          </a:prstGeom>
          <a:solidFill>
            <a:srgbClr val="FFFFFF"/>
          </a:solidFill>
        </p:spPr>
      </p:pic>
      <p:sp>
        <p:nvSpPr>
          <p:cNvPr id="1037" name="Content Placeholder 3">
            <a:extLst>
              <a:ext uri="{FF2B5EF4-FFF2-40B4-BE49-F238E27FC236}">
                <a16:creationId xmlns:a16="http://schemas.microsoft.com/office/drawing/2014/main" id="{8DC2D210-7584-1BEF-F490-7A6B0F3FA880}"/>
              </a:ext>
            </a:extLst>
          </p:cNvPr>
          <p:cNvSpPr>
            <a:spLocks noGrp="1"/>
          </p:cNvSpPr>
          <p:nvPr>
            <p:ph sz="half" idx="2"/>
          </p:nvPr>
        </p:nvSpPr>
        <p:spPr>
          <a:xfrm>
            <a:off x="6172200" y="1388125"/>
            <a:ext cx="5166000" cy="4788838"/>
          </a:xfrm>
        </p:spPr>
        <p:txBody>
          <a:bodyPr/>
          <a:lstStyle/>
          <a:p>
            <a:r>
              <a:rPr lang="sv-SE"/>
              <a:t>Avvikelserapportering</a:t>
            </a:r>
          </a:p>
          <a:p>
            <a:r>
              <a:rPr lang="sv-SE">
                <a:solidFill>
                  <a:schemeClr val="tx2"/>
                </a:solidFill>
              </a:rPr>
              <a:t>Utredning av vårdskador och andra avvikelser samt återkoppling till berörda</a:t>
            </a:r>
          </a:p>
          <a:p>
            <a:r>
              <a:rPr lang="sv-SE">
                <a:solidFill>
                  <a:schemeClr val="tx2"/>
                </a:solidFill>
              </a:rPr>
              <a:t>Minimering av effekter av negativa händelser</a:t>
            </a:r>
          </a:p>
          <a:p>
            <a:r>
              <a:rPr lang="sv-SE"/>
              <a:t>Mätning och sammanställning av information om vårdskador</a:t>
            </a:r>
          </a:p>
          <a:p>
            <a:r>
              <a:rPr lang="sv-SE"/>
              <a:t>Mätning och sammanställning av information om vårdskador- i vårdens övergångar</a:t>
            </a:r>
          </a:p>
          <a:p>
            <a:endParaRPr lang="en-US"/>
          </a:p>
        </p:txBody>
      </p:sp>
      <p:sp>
        <p:nvSpPr>
          <p:cNvPr id="2" name="textruta 1">
            <a:extLst>
              <a:ext uri="{FF2B5EF4-FFF2-40B4-BE49-F238E27FC236}">
                <a16:creationId xmlns:a16="http://schemas.microsoft.com/office/drawing/2014/main" id="{EF0E0BF4-FADA-6DC1-6974-192C28430061}"/>
              </a:ext>
            </a:extLst>
          </p:cNvPr>
          <p:cNvSpPr txBox="1"/>
          <p:nvPr/>
        </p:nvSpPr>
        <p:spPr>
          <a:xfrm>
            <a:off x="7756634" y="6519446"/>
            <a:ext cx="443536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a:solidFill>
                  <a:srgbClr val="000000"/>
                </a:solidFill>
                <a:latin typeface="Calibri Light" panose="020F0302020204030204" pitchFamily="34" charset="0"/>
                <a:cs typeface="Calibri Light" panose="020F0302020204030204" pitchFamily="34" charset="0"/>
              </a:rPr>
              <a:t>Monica Eriksson</a:t>
            </a:r>
            <a:r>
              <a:rPr kumimoji="0" lang="sv-SE" sz="1600" b="0" i="0" u="none" strike="noStrike" kern="1200" cap="none" spc="0" normalizeH="0" baseline="0" noProof="0">
                <a:ln>
                  <a:noFill/>
                </a:ln>
                <a:solidFill>
                  <a:srgbClr val="000000"/>
                </a:solidFill>
                <a:effectLst/>
                <a:uLnTx/>
                <a:uFillTx/>
                <a:latin typeface="Calibri Light" panose="020F0302020204030204" pitchFamily="34" charset="0"/>
                <a:ea typeface="+mn-ea"/>
                <a:cs typeface="Calibri Light" panose="020F0302020204030204" pitchFamily="34" charset="0"/>
              </a:rPr>
              <a:t>, Patientsäkerhetssamordnare</a:t>
            </a:r>
          </a:p>
        </p:txBody>
      </p:sp>
    </p:spTree>
    <p:extLst>
      <p:ext uri="{BB962C8B-B14F-4D97-AF65-F5344CB8AC3E}">
        <p14:creationId xmlns:p14="http://schemas.microsoft.com/office/powerpoint/2010/main" val="4338004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2E905-C12E-4A93-D7CD-9F5ED6226982}"/>
              </a:ext>
            </a:extLst>
          </p:cNvPr>
          <p:cNvSpPr>
            <a:spLocks noGrp="1"/>
          </p:cNvSpPr>
          <p:nvPr>
            <p:ph type="title"/>
          </p:nvPr>
        </p:nvSpPr>
        <p:spPr/>
        <p:txBody>
          <a:bodyPr/>
          <a:lstStyle/>
          <a:p>
            <a:r>
              <a:rPr lang="en-US"/>
              <a:t>Goda </a:t>
            </a:r>
            <a:r>
              <a:rPr lang="en-US" err="1"/>
              <a:t>exempel</a:t>
            </a:r>
          </a:p>
        </p:txBody>
      </p:sp>
      <p:sp>
        <p:nvSpPr>
          <p:cNvPr id="3" name="Content Placeholder 2">
            <a:extLst>
              <a:ext uri="{FF2B5EF4-FFF2-40B4-BE49-F238E27FC236}">
                <a16:creationId xmlns:a16="http://schemas.microsoft.com/office/drawing/2014/main" id="{6935F65B-ED02-276E-6AC8-DE42C503D724}"/>
              </a:ext>
            </a:extLst>
          </p:cNvPr>
          <p:cNvSpPr>
            <a:spLocks noGrp="1"/>
          </p:cNvSpPr>
          <p:nvPr>
            <p:ph sz="half" idx="1"/>
          </p:nvPr>
        </p:nvSpPr>
        <p:spPr>
          <a:xfrm>
            <a:off x="291506" y="1786662"/>
            <a:ext cx="4741670" cy="4351338"/>
          </a:xfrm>
        </p:spPr>
        <p:txBody>
          <a:bodyPr vert="horz" lIns="91440" tIns="45720" rIns="91440" bIns="45720" rtlCol="0" anchor="t">
            <a:normAutofit/>
          </a:bodyPr>
          <a:lstStyle/>
          <a:p>
            <a:pPr marL="251460" indent="-251460"/>
            <a:r>
              <a:rPr lang="en-US" err="1">
                <a:cs typeface="Arial"/>
              </a:rPr>
              <a:t>Vad</a:t>
            </a:r>
            <a:r>
              <a:rPr lang="en-US">
                <a:cs typeface="Arial"/>
              </a:rPr>
              <a:t> </a:t>
            </a:r>
            <a:r>
              <a:rPr lang="en-US" err="1">
                <a:cs typeface="Arial"/>
              </a:rPr>
              <a:t>har</a:t>
            </a:r>
            <a:r>
              <a:rPr lang="en-US">
                <a:cs typeface="Arial"/>
              </a:rPr>
              <a:t> </a:t>
            </a:r>
            <a:r>
              <a:rPr lang="en-US" err="1">
                <a:cs typeface="Arial"/>
              </a:rPr>
              <a:t>ni</a:t>
            </a:r>
            <a:r>
              <a:rPr lang="en-US">
                <a:cs typeface="Arial"/>
              </a:rPr>
              <a:t> </a:t>
            </a:r>
            <a:r>
              <a:rPr lang="en-US" err="1">
                <a:cs typeface="Arial"/>
              </a:rPr>
              <a:t>att</a:t>
            </a:r>
            <a:r>
              <a:rPr lang="en-US">
                <a:cs typeface="Arial"/>
              </a:rPr>
              <a:t> </a:t>
            </a:r>
            <a:r>
              <a:rPr lang="en-US" err="1">
                <a:cs typeface="Arial"/>
              </a:rPr>
              <a:t>berätta</a:t>
            </a:r>
            <a:r>
              <a:rPr lang="en-US">
                <a:cs typeface="Arial"/>
              </a:rPr>
              <a:t> om </a:t>
            </a:r>
            <a:r>
              <a:rPr lang="en-US" err="1">
                <a:cs typeface="Arial"/>
              </a:rPr>
              <a:t>som</a:t>
            </a:r>
            <a:r>
              <a:rPr lang="en-US">
                <a:cs typeface="Arial"/>
              </a:rPr>
              <a:t> </a:t>
            </a:r>
            <a:r>
              <a:rPr lang="en-US" err="1">
                <a:cs typeface="Arial"/>
              </a:rPr>
              <a:t>gjort</a:t>
            </a:r>
            <a:r>
              <a:rPr lang="en-US">
                <a:cs typeface="Arial"/>
              </a:rPr>
              <a:t> </a:t>
            </a:r>
            <a:r>
              <a:rPr lang="en-US" err="1">
                <a:cs typeface="Arial"/>
              </a:rPr>
              <a:t>skillnad</a:t>
            </a:r>
            <a:r>
              <a:rPr lang="en-US">
                <a:cs typeface="Arial"/>
              </a:rPr>
              <a:t> för </a:t>
            </a:r>
            <a:r>
              <a:rPr lang="en-US" err="1">
                <a:cs typeface="Arial"/>
              </a:rPr>
              <a:t>en</a:t>
            </a:r>
            <a:r>
              <a:rPr lang="en-US">
                <a:cs typeface="Arial"/>
              </a:rPr>
              <a:t> </a:t>
            </a:r>
            <a:r>
              <a:rPr lang="en-US" err="1">
                <a:cs typeface="Arial"/>
              </a:rPr>
              <a:t>säkrare</a:t>
            </a:r>
            <a:r>
              <a:rPr lang="en-US">
                <a:cs typeface="Arial"/>
              </a:rPr>
              <a:t> </a:t>
            </a:r>
            <a:r>
              <a:rPr lang="en-US" err="1">
                <a:cs typeface="Arial"/>
              </a:rPr>
              <a:t>läkemedelshantering</a:t>
            </a:r>
            <a:r>
              <a:rPr lang="en-US">
                <a:cs typeface="Arial"/>
              </a:rPr>
              <a:t>?</a:t>
            </a:r>
          </a:p>
          <a:p>
            <a:pPr marL="251460" indent="-251460"/>
            <a:endParaRPr lang="en-US">
              <a:cs typeface="Arial"/>
            </a:endParaRPr>
          </a:p>
          <a:p>
            <a:pPr marL="251460" indent="-251460"/>
            <a:endParaRPr lang="en-US">
              <a:cs typeface="Arial"/>
            </a:endParaRPr>
          </a:p>
          <a:p>
            <a:pPr marL="251460" indent="-251460"/>
            <a:r>
              <a:rPr lang="en-US" err="1">
                <a:cs typeface="Arial"/>
              </a:rPr>
              <a:t>Diskutera</a:t>
            </a:r>
            <a:r>
              <a:rPr lang="en-US">
                <a:cs typeface="Arial"/>
              </a:rPr>
              <a:t> och dela med er</a:t>
            </a:r>
          </a:p>
        </p:txBody>
      </p:sp>
      <p:pic>
        <p:nvPicPr>
          <p:cNvPr id="5" name="Picture 6">
            <a:extLst>
              <a:ext uri="{FF2B5EF4-FFF2-40B4-BE49-F238E27FC236}">
                <a16:creationId xmlns:a16="http://schemas.microsoft.com/office/drawing/2014/main" id="{AC8ED5AF-312A-C439-D4B4-32E7648575FA}"/>
              </a:ext>
            </a:extLst>
          </p:cNvPr>
          <p:cNvPicPr>
            <a:picLocks noGrp="1" noChangeAspect="1"/>
          </p:cNvPicPr>
          <p:nvPr>
            <p:ph sz="half" idx="2"/>
          </p:nvPr>
        </p:nvPicPr>
        <p:blipFill>
          <a:blip r:embed="rId3"/>
          <a:stretch>
            <a:fillRect/>
          </a:stretch>
        </p:blipFill>
        <p:spPr>
          <a:xfrm>
            <a:off x="1155590" y="4381169"/>
            <a:ext cx="1575901" cy="1041621"/>
          </a:xfrm>
        </p:spPr>
      </p:pic>
      <p:pic>
        <p:nvPicPr>
          <p:cNvPr id="7" name="Bildobjekt 6">
            <a:extLst>
              <a:ext uri="{FF2B5EF4-FFF2-40B4-BE49-F238E27FC236}">
                <a16:creationId xmlns:a16="http://schemas.microsoft.com/office/drawing/2014/main" id="{D5B2632D-A150-434C-8D4C-BABB007AF68E}"/>
              </a:ext>
            </a:extLst>
          </p:cNvPr>
          <p:cNvPicPr>
            <a:picLocks noChangeAspect="1"/>
          </p:cNvPicPr>
          <p:nvPr/>
        </p:nvPicPr>
        <p:blipFill>
          <a:blip r:embed="rId4"/>
          <a:stretch>
            <a:fillRect/>
          </a:stretch>
        </p:blipFill>
        <p:spPr>
          <a:xfrm>
            <a:off x="5245916" y="190622"/>
            <a:ext cx="6651455" cy="5429250"/>
          </a:xfrm>
          <a:prstGeom prst="rect">
            <a:avLst/>
          </a:prstGeom>
        </p:spPr>
      </p:pic>
    </p:spTree>
    <p:extLst>
      <p:ext uri="{BB962C8B-B14F-4D97-AF65-F5344CB8AC3E}">
        <p14:creationId xmlns:p14="http://schemas.microsoft.com/office/powerpoint/2010/main" val="774026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E4C7A45-DBD5-82EB-E6B5-6EC5E39A2ABC}"/>
              </a:ext>
            </a:extLst>
          </p:cNvPr>
          <p:cNvSpPr>
            <a:spLocks noGrp="1"/>
          </p:cNvSpPr>
          <p:nvPr>
            <p:ph type="title"/>
          </p:nvPr>
        </p:nvSpPr>
        <p:spPr/>
        <p:txBody>
          <a:bodyPr/>
          <a:lstStyle/>
          <a:p>
            <a:r>
              <a:rPr lang="sv-SE"/>
              <a:t>Aktuella läkemedelsfrågor</a:t>
            </a:r>
          </a:p>
        </p:txBody>
      </p:sp>
      <p:sp>
        <p:nvSpPr>
          <p:cNvPr id="3" name="Platshållare för innehåll 2">
            <a:extLst>
              <a:ext uri="{FF2B5EF4-FFF2-40B4-BE49-F238E27FC236}">
                <a16:creationId xmlns:a16="http://schemas.microsoft.com/office/drawing/2014/main" id="{E2505151-3C69-CAD2-1008-45322CF69740}"/>
              </a:ext>
            </a:extLst>
          </p:cNvPr>
          <p:cNvSpPr>
            <a:spLocks noGrp="1"/>
          </p:cNvSpPr>
          <p:nvPr>
            <p:ph idx="1"/>
          </p:nvPr>
        </p:nvSpPr>
        <p:spPr>
          <a:xfrm>
            <a:off x="863999" y="1569719"/>
            <a:ext cx="10261201" cy="4953001"/>
          </a:xfrm>
        </p:spPr>
        <p:txBody>
          <a:bodyPr>
            <a:normAutofit/>
          </a:bodyPr>
          <a:lstStyle/>
          <a:p>
            <a:r>
              <a:rPr lang="sv-SE"/>
              <a:t>Beredskap</a:t>
            </a:r>
          </a:p>
          <a:p>
            <a:pPr lvl="1"/>
            <a:r>
              <a:rPr lang="sv-SE"/>
              <a:t>Stor satsning nationellt (och i hela EU)</a:t>
            </a:r>
          </a:p>
          <a:p>
            <a:pPr lvl="1"/>
            <a:r>
              <a:rPr lang="sv-SE"/>
              <a:t>Nära lager</a:t>
            </a:r>
          </a:p>
          <a:p>
            <a:pPr lvl="1"/>
            <a:r>
              <a:rPr lang="sv-SE"/>
              <a:t>Utreder ansvarsfråga; olika myndigheter, regioner, apotek</a:t>
            </a:r>
          </a:p>
          <a:p>
            <a:r>
              <a:rPr lang="sv-SE"/>
              <a:t>Resthantering</a:t>
            </a:r>
          </a:p>
          <a:p>
            <a:pPr lvl="1"/>
            <a:r>
              <a:rPr lang="sv-SE"/>
              <a:t>Energibrist</a:t>
            </a:r>
          </a:p>
          <a:p>
            <a:pPr lvl="1"/>
            <a:r>
              <a:rPr lang="sv-SE"/>
              <a:t>Råvarubrist </a:t>
            </a:r>
          </a:p>
          <a:p>
            <a:pPr lvl="1"/>
            <a:r>
              <a:rPr lang="sv-SE"/>
              <a:t>Importstopp</a:t>
            </a:r>
          </a:p>
          <a:p>
            <a:pPr lvl="1"/>
            <a:r>
              <a:rPr lang="sv-SE"/>
              <a:t>Beredskap nationellt och i hela EU…</a:t>
            </a:r>
          </a:p>
          <a:p>
            <a:endParaRPr lang="sv-SE"/>
          </a:p>
        </p:txBody>
      </p:sp>
      <p:pic>
        <p:nvPicPr>
          <p:cNvPr id="5" name="Bildobjekt 4">
            <a:extLst>
              <a:ext uri="{FF2B5EF4-FFF2-40B4-BE49-F238E27FC236}">
                <a16:creationId xmlns:a16="http://schemas.microsoft.com/office/drawing/2014/main" id="{D77DEA4B-6259-4F5A-41EA-A59ACF329616}"/>
              </a:ext>
            </a:extLst>
          </p:cNvPr>
          <p:cNvPicPr>
            <a:picLocks noChangeAspect="1"/>
          </p:cNvPicPr>
          <p:nvPr/>
        </p:nvPicPr>
        <p:blipFill>
          <a:blip r:embed="rId2"/>
          <a:stretch>
            <a:fillRect/>
          </a:stretch>
        </p:blipFill>
        <p:spPr>
          <a:xfrm>
            <a:off x="8452802" y="3536631"/>
            <a:ext cx="2276475" cy="1019175"/>
          </a:xfrm>
          <a:prstGeom prst="rect">
            <a:avLst/>
          </a:prstGeom>
        </p:spPr>
      </p:pic>
    </p:spTree>
    <p:extLst>
      <p:ext uri="{BB962C8B-B14F-4D97-AF65-F5344CB8AC3E}">
        <p14:creationId xmlns:p14="http://schemas.microsoft.com/office/powerpoint/2010/main" val="106907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7FC54-9C84-F47D-915C-D4917CA2C401}"/>
              </a:ext>
            </a:extLst>
          </p:cNvPr>
          <p:cNvSpPr>
            <a:spLocks noGrp="1"/>
          </p:cNvSpPr>
          <p:nvPr>
            <p:ph type="title"/>
          </p:nvPr>
        </p:nvSpPr>
        <p:spPr>
          <a:xfrm>
            <a:off x="587991" y="76022"/>
            <a:ext cx="6027494" cy="648000"/>
          </a:xfrm>
        </p:spPr>
        <p:txBody>
          <a:bodyPr/>
          <a:lstStyle/>
          <a:p>
            <a:r>
              <a:rPr lang="en-US"/>
              <a:t>            </a:t>
            </a:r>
            <a:r>
              <a:rPr lang="en-US" err="1"/>
              <a:t>Vårdens</a:t>
            </a:r>
            <a:r>
              <a:rPr lang="en-US"/>
              <a:t> </a:t>
            </a:r>
            <a:r>
              <a:rPr lang="en-US" err="1"/>
              <a:t>övergångar</a:t>
            </a:r>
            <a:endParaRPr lang="en-US"/>
          </a:p>
        </p:txBody>
      </p:sp>
      <p:sp>
        <p:nvSpPr>
          <p:cNvPr id="3" name="Content Placeholder 2">
            <a:extLst>
              <a:ext uri="{FF2B5EF4-FFF2-40B4-BE49-F238E27FC236}">
                <a16:creationId xmlns:a16="http://schemas.microsoft.com/office/drawing/2014/main" id="{D7C843DF-13F0-224F-8A86-67F4B978DD8B}"/>
              </a:ext>
            </a:extLst>
          </p:cNvPr>
          <p:cNvSpPr>
            <a:spLocks noGrp="1"/>
          </p:cNvSpPr>
          <p:nvPr>
            <p:ph sz="half" idx="1"/>
          </p:nvPr>
        </p:nvSpPr>
        <p:spPr>
          <a:xfrm>
            <a:off x="155662" y="963556"/>
            <a:ext cx="6829521" cy="4930887"/>
          </a:xfrm>
        </p:spPr>
        <p:txBody>
          <a:bodyPr vert="horz" lIns="91440" tIns="45720" rIns="91440" bIns="45720" rtlCol="0" anchor="t">
            <a:normAutofit/>
          </a:bodyPr>
          <a:lstStyle/>
          <a:p>
            <a:pPr marL="251460" indent="-251460"/>
            <a:r>
              <a:rPr lang="sv-SE">
                <a:cs typeface="Arial"/>
              </a:rPr>
              <a:t>Många ställen finns som patienten kan passera där någon form av läkemedelshantering utförs</a:t>
            </a:r>
          </a:p>
          <a:p>
            <a:pPr marL="251460" indent="-251460"/>
            <a:endParaRPr lang="sv-SE">
              <a:cs typeface="Arial"/>
            </a:endParaRPr>
          </a:p>
          <a:p>
            <a:pPr marL="251460" indent="-251460"/>
            <a:endParaRPr lang="sv-SE">
              <a:cs typeface="Arial"/>
            </a:endParaRPr>
          </a:p>
          <a:p>
            <a:pPr marL="251460" indent="-251460"/>
            <a:endParaRPr lang="sv-SE">
              <a:cs typeface="Arial"/>
            </a:endParaRPr>
          </a:p>
          <a:p>
            <a:pPr marL="0" indent="0">
              <a:buNone/>
            </a:pPr>
            <a:endParaRPr lang="sv-SE">
              <a:cs typeface="Arial"/>
            </a:endParaRPr>
          </a:p>
          <a:p>
            <a:pPr marL="251460" indent="-251460"/>
            <a:endParaRPr lang="sv-SE">
              <a:cs typeface="Arial"/>
            </a:endParaRPr>
          </a:p>
          <a:p>
            <a:pPr marL="251460" indent="-251460"/>
            <a:endParaRPr lang="en-US">
              <a:cs typeface="Arial"/>
            </a:endParaRPr>
          </a:p>
        </p:txBody>
      </p:sp>
      <p:pic>
        <p:nvPicPr>
          <p:cNvPr id="8" name="Platshållare för innehåll 5">
            <a:extLst>
              <a:ext uri="{FF2B5EF4-FFF2-40B4-BE49-F238E27FC236}">
                <a16:creationId xmlns:a16="http://schemas.microsoft.com/office/drawing/2014/main" id="{4FBC8D1C-4D57-2449-3F2A-6EECBA1E849D}"/>
              </a:ext>
            </a:extLst>
          </p:cNvPr>
          <p:cNvPicPr>
            <a:picLocks noChangeAspect="1"/>
          </p:cNvPicPr>
          <p:nvPr/>
        </p:nvPicPr>
        <p:blipFill>
          <a:blip r:embed="rId3"/>
          <a:stretch>
            <a:fillRect/>
          </a:stretch>
        </p:blipFill>
        <p:spPr>
          <a:xfrm>
            <a:off x="349452" y="2142352"/>
            <a:ext cx="5056865" cy="2235061"/>
          </a:xfrm>
          <a:prstGeom prst="rect">
            <a:avLst/>
          </a:prstGeom>
        </p:spPr>
      </p:pic>
      <p:pic>
        <p:nvPicPr>
          <p:cNvPr id="5" name="Bildobjekt 4">
            <a:extLst>
              <a:ext uri="{FF2B5EF4-FFF2-40B4-BE49-F238E27FC236}">
                <a16:creationId xmlns:a16="http://schemas.microsoft.com/office/drawing/2014/main" id="{513D0887-AC7B-48E9-1F52-F004EFD78505}"/>
              </a:ext>
            </a:extLst>
          </p:cNvPr>
          <p:cNvPicPr>
            <a:picLocks noChangeAspect="1"/>
          </p:cNvPicPr>
          <p:nvPr/>
        </p:nvPicPr>
        <p:blipFill>
          <a:blip r:embed="rId4"/>
          <a:stretch>
            <a:fillRect/>
          </a:stretch>
        </p:blipFill>
        <p:spPr>
          <a:xfrm>
            <a:off x="802057" y="4552129"/>
            <a:ext cx="2577247" cy="1938017"/>
          </a:xfrm>
          <a:prstGeom prst="rect">
            <a:avLst/>
          </a:prstGeom>
        </p:spPr>
      </p:pic>
      <p:sp>
        <p:nvSpPr>
          <p:cNvPr id="9" name="Platshållare för innehåll 8">
            <a:extLst>
              <a:ext uri="{FF2B5EF4-FFF2-40B4-BE49-F238E27FC236}">
                <a16:creationId xmlns:a16="http://schemas.microsoft.com/office/drawing/2014/main" id="{DC097B24-5CD9-983E-578F-A18B9F9D9E46}"/>
              </a:ext>
            </a:extLst>
          </p:cNvPr>
          <p:cNvSpPr>
            <a:spLocks noGrp="1"/>
          </p:cNvSpPr>
          <p:nvPr>
            <p:ph sz="half" idx="2"/>
          </p:nvPr>
        </p:nvSpPr>
        <p:spPr>
          <a:xfrm>
            <a:off x="6985183" y="198783"/>
            <a:ext cx="4618826" cy="6516435"/>
          </a:xfrm>
        </p:spPr>
        <p:txBody>
          <a:bodyPr vert="horz" lIns="91440" tIns="45720" rIns="91440" bIns="45720" rtlCol="0" anchor="t">
            <a:normAutofit fontScale="92500" lnSpcReduction="20000"/>
          </a:bodyPr>
          <a:lstStyle/>
          <a:p>
            <a:pPr marL="251460" indent="-251460"/>
            <a:r>
              <a:rPr lang="sv-SE"/>
              <a:t>Olika journalsystem för dokumentation finns – ta för vana att ta reda på om läkemedel givits/ordinerats när du tar över patient från annat ställe</a:t>
            </a:r>
            <a:endParaRPr lang="en-US"/>
          </a:p>
          <a:p>
            <a:pPr marL="251460" indent="-251460"/>
            <a:endParaRPr lang="sv-SE">
              <a:cs typeface="Arial"/>
            </a:endParaRPr>
          </a:p>
          <a:p>
            <a:pPr marL="251460" indent="-251460"/>
            <a:r>
              <a:rPr lang="sv-SE"/>
              <a:t>Ordination enligt generellt direktiv gäller inte för utlokaliserade patienter</a:t>
            </a:r>
            <a:endParaRPr lang="sv-SE">
              <a:cs typeface="Arial"/>
            </a:endParaRPr>
          </a:p>
          <a:p>
            <a:pPr marL="251460" indent="-251460"/>
            <a:endParaRPr lang="sv-SE">
              <a:cs typeface="Arial"/>
            </a:endParaRPr>
          </a:p>
          <a:p>
            <a:pPr marL="251460" indent="-251460"/>
            <a:r>
              <a:rPr lang="sv-SE"/>
              <a:t>Vid utskrivning från sjukhus</a:t>
            </a:r>
            <a:endParaRPr lang="sv-SE">
              <a:cs typeface="Arial"/>
            </a:endParaRPr>
          </a:p>
          <a:p>
            <a:pPr marL="0" indent="0">
              <a:buNone/>
            </a:pPr>
            <a:r>
              <a:rPr lang="sv-SE"/>
              <a:t>- aktuell lm-lista i COSMIC/Pascal + utskrift till patient inkl. läkemedelsberättelse</a:t>
            </a:r>
          </a:p>
          <a:p>
            <a:pPr marL="0" indent="0">
              <a:buNone/>
            </a:pPr>
            <a:r>
              <a:rPr lang="sv-SE"/>
              <a:t>- säkerställ att det inte blir avbrott i lm-behandlingen</a:t>
            </a:r>
          </a:p>
          <a:p>
            <a:pPr marL="0" indent="0">
              <a:buNone/>
            </a:pPr>
            <a:r>
              <a:rPr lang="sv-SE"/>
              <a:t>- skicka med lm för upp till 5 dagar</a:t>
            </a:r>
          </a:p>
          <a:p>
            <a:pPr marL="0" indent="0">
              <a:buNone/>
            </a:pPr>
            <a:endParaRPr lang="sv-SE">
              <a:cs typeface="Arial"/>
            </a:endParaRPr>
          </a:p>
          <a:p>
            <a:pPr marL="251460" indent="-251460"/>
            <a:r>
              <a:rPr lang="sv-SE">
                <a:cs typeface="Arial"/>
              </a:rPr>
              <a:t>Pat in till sjukhus</a:t>
            </a:r>
          </a:p>
          <a:p>
            <a:pPr marL="251460" indent="-251460">
              <a:buFont typeface="Calibri" panose="05000000000000000000" pitchFamily="2" charset="2"/>
              <a:buChar char="-"/>
            </a:pPr>
            <a:r>
              <a:rPr lang="sv-SE">
                <a:cs typeface="Arial"/>
              </a:rPr>
              <a:t>skicka med inhalationer, </a:t>
            </a:r>
            <a:r>
              <a:rPr lang="sv-SE" err="1">
                <a:cs typeface="Arial"/>
              </a:rPr>
              <a:t>ögondr</a:t>
            </a:r>
            <a:r>
              <a:rPr lang="sv-SE">
                <a:cs typeface="Arial"/>
              </a:rPr>
              <a:t> ovanliga lm </a:t>
            </a:r>
            <a:r>
              <a:rPr lang="sv-SE" err="1">
                <a:cs typeface="Arial"/>
              </a:rPr>
              <a:t>etc</a:t>
            </a:r>
          </a:p>
          <a:p>
            <a:pPr marL="251460" indent="-251460">
              <a:buFont typeface="Calibri" panose="05000000000000000000" pitchFamily="2" charset="2"/>
              <a:buChar char="-"/>
            </a:pPr>
            <a:endParaRPr lang="sv-SE">
              <a:cs typeface="Arial"/>
            </a:endParaRPr>
          </a:p>
        </p:txBody>
      </p:sp>
    </p:spTree>
    <p:extLst>
      <p:ext uri="{BB962C8B-B14F-4D97-AF65-F5344CB8AC3E}">
        <p14:creationId xmlns:p14="http://schemas.microsoft.com/office/powerpoint/2010/main" val="2639374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3B023B0B-785E-549E-57FD-1A9D17C11CC3}"/>
              </a:ext>
            </a:extLst>
          </p:cNvPr>
          <p:cNvSpPr>
            <a:spLocks noGrp="1"/>
          </p:cNvSpPr>
          <p:nvPr>
            <p:ph type="title"/>
          </p:nvPr>
        </p:nvSpPr>
        <p:spPr>
          <a:xfrm>
            <a:off x="863999" y="419878"/>
            <a:ext cx="4104000" cy="1370097"/>
          </a:xfrm>
        </p:spPr>
        <p:txBody>
          <a:bodyPr/>
          <a:lstStyle/>
          <a:p>
            <a:r>
              <a:rPr lang="sv-SE" sz="2800" b="1"/>
              <a:t>Markörbaserad journalgranskning inom hemsjukvård</a:t>
            </a:r>
          </a:p>
        </p:txBody>
      </p:sp>
      <p:sp>
        <p:nvSpPr>
          <p:cNvPr id="10" name="Platshållare för bild 9">
            <a:extLst>
              <a:ext uri="{FF2B5EF4-FFF2-40B4-BE49-F238E27FC236}">
                <a16:creationId xmlns:a16="http://schemas.microsoft.com/office/drawing/2014/main" id="{F95A6FAB-188A-917A-22F6-C3745AC3A177}"/>
              </a:ext>
            </a:extLst>
          </p:cNvPr>
          <p:cNvSpPr>
            <a:spLocks noGrp="1"/>
          </p:cNvSpPr>
          <p:nvPr>
            <p:ph type="pic" idx="1"/>
          </p:nvPr>
        </p:nvSpPr>
        <p:spPr/>
      </p:sp>
      <p:sp>
        <p:nvSpPr>
          <p:cNvPr id="11" name="Platshållare för text 10">
            <a:extLst>
              <a:ext uri="{FF2B5EF4-FFF2-40B4-BE49-F238E27FC236}">
                <a16:creationId xmlns:a16="http://schemas.microsoft.com/office/drawing/2014/main" id="{04E12124-88FF-92F4-A4C3-8F56B866328F}"/>
              </a:ext>
            </a:extLst>
          </p:cNvPr>
          <p:cNvSpPr>
            <a:spLocks noGrp="1"/>
          </p:cNvSpPr>
          <p:nvPr>
            <p:ph type="body" sz="half" idx="2"/>
          </p:nvPr>
        </p:nvSpPr>
        <p:spPr>
          <a:xfrm>
            <a:off x="701336" y="1907999"/>
            <a:ext cx="4266663" cy="4146571"/>
          </a:xfrm>
        </p:spPr>
        <p:txBody>
          <a:bodyPr/>
          <a:lstStyle/>
          <a:p>
            <a:pPr marL="285750" indent="-285750">
              <a:buFont typeface="Arial" panose="020B0604020202020204" pitchFamily="34" charset="0"/>
              <a:buChar char="•"/>
            </a:pPr>
            <a:r>
              <a:rPr lang="sv-SE" b="1"/>
              <a:t>Allmänna markörer</a:t>
            </a:r>
          </a:p>
          <a:p>
            <a:pPr marL="742950" lvl="1" indent="-285750">
              <a:buFont typeface="Arial" panose="020B0604020202020204" pitchFamily="34" charset="0"/>
              <a:buChar char="•"/>
            </a:pPr>
            <a:r>
              <a:rPr lang="sv-SE" b="1"/>
              <a:t>Trycksår, fall, smärta med mera</a:t>
            </a:r>
          </a:p>
          <a:p>
            <a:pPr marL="285750" indent="-285750">
              <a:buFont typeface="Arial" panose="020B0604020202020204" pitchFamily="34" charset="0"/>
              <a:buChar char="•"/>
            </a:pPr>
            <a:r>
              <a:rPr lang="sv-SE" b="1"/>
              <a:t>Läkemedelsmarkörer</a:t>
            </a:r>
          </a:p>
          <a:p>
            <a:pPr marL="742950" lvl="1" indent="-285750">
              <a:buFont typeface="Arial" panose="020B0604020202020204" pitchFamily="34" charset="0"/>
              <a:buChar char="•"/>
            </a:pPr>
            <a:r>
              <a:rPr lang="sv-SE" b="1"/>
              <a:t>Ogynnsam läkemedelseffekt</a:t>
            </a:r>
          </a:p>
          <a:p>
            <a:pPr marL="742950" lvl="1" indent="-285750">
              <a:buFont typeface="Arial" panose="020B0604020202020204" pitchFamily="34" charset="0"/>
              <a:buChar char="•"/>
            </a:pPr>
            <a:r>
              <a:rPr lang="sv-SE" b="1"/>
              <a:t>läkemedelsuppföljning</a:t>
            </a:r>
          </a:p>
          <a:p>
            <a:pPr marL="285750" indent="-285750">
              <a:buFont typeface="Arial" panose="020B0604020202020204" pitchFamily="34" charset="0"/>
              <a:buChar char="•"/>
            </a:pPr>
            <a:r>
              <a:rPr lang="sv-SE" b="1"/>
              <a:t>Kontinuitets- och övergångsmarkörer</a:t>
            </a:r>
          </a:p>
          <a:p>
            <a:pPr marL="742950" lvl="1" indent="-285750">
              <a:buFont typeface="Arial" panose="020B0604020202020204" pitchFamily="34" charset="0"/>
              <a:buChar char="•"/>
            </a:pPr>
            <a:r>
              <a:rPr lang="sv-SE" b="1"/>
              <a:t>Oplanerat vårdenhetsbyte</a:t>
            </a:r>
          </a:p>
          <a:p>
            <a:pPr marL="742950" lvl="1" indent="-285750">
              <a:buFont typeface="Arial" panose="020B0604020202020204" pitchFamily="34" charset="0"/>
              <a:buChar char="•"/>
            </a:pPr>
            <a:r>
              <a:rPr lang="sv-SE" b="1"/>
              <a:t>Oplanerad läkare- eller sjuksköterskekontakt</a:t>
            </a:r>
          </a:p>
          <a:p>
            <a:pPr marL="742950" lvl="1" indent="-285750">
              <a:buFont typeface="Arial" panose="020B0604020202020204" pitchFamily="34" charset="0"/>
              <a:buChar char="•"/>
            </a:pPr>
            <a:r>
              <a:rPr lang="sv-SE" b="1"/>
              <a:t>vårdplan</a:t>
            </a:r>
          </a:p>
        </p:txBody>
      </p:sp>
      <p:pic>
        <p:nvPicPr>
          <p:cNvPr id="7" name="Picture 2">
            <a:extLst>
              <a:ext uri="{FF2B5EF4-FFF2-40B4-BE49-F238E27FC236}">
                <a16:creationId xmlns:a16="http://schemas.microsoft.com/office/drawing/2014/main" id="{FD7DF7E5-B396-9268-DF6A-663B7C498A3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935765" y="0"/>
            <a:ext cx="1259602" cy="1241882"/>
          </a:xfrm>
          <a:prstGeom prst="rect">
            <a:avLst/>
          </a:prstGeom>
          <a:solidFill>
            <a:srgbClr val="FFFFFF"/>
          </a:solidFill>
        </p:spPr>
      </p:pic>
      <p:pic>
        <p:nvPicPr>
          <p:cNvPr id="13" name="Bildobjekt 12">
            <a:extLst>
              <a:ext uri="{FF2B5EF4-FFF2-40B4-BE49-F238E27FC236}">
                <a16:creationId xmlns:a16="http://schemas.microsoft.com/office/drawing/2014/main" id="{4DB87EE9-7BAD-0AFC-09A5-67C5C9DCB43A}"/>
              </a:ext>
            </a:extLst>
          </p:cNvPr>
          <p:cNvPicPr>
            <a:picLocks noChangeAspect="1"/>
          </p:cNvPicPr>
          <p:nvPr/>
        </p:nvPicPr>
        <p:blipFill>
          <a:blip r:embed="rId4"/>
          <a:stretch>
            <a:fillRect/>
          </a:stretch>
        </p:blipFill>
        <p:spPr>
          <a:xfrm>
            <a:off x="5321115" y="668291"/>
            <a:ext cx="5345944" cy="5521417"/>
          </a:xfrm>
          <a:prstGeom prst="rect">
            <a:avLst/>
          </a:prstGeom>
        </p:spPr>
      </p:pic>
    </p:spTree>
    <p:extLst>
      <p:ext uri="{BB962C8B-B14F-4D97-AF65-F5344CB8AC3E}">
        <p14:creationId xmlns:p14="http://schemas.microsoft.com/office/powerpoint/2010/main" val="13381323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ubrik 10">
            <a:extLst>
              <a:ext uri="{FF2B5EF4-FFF2-40B4-BE49-F238E27FC236}">
                <a16:creationId xmlns:a16="http://schemas.microsoft.com/office/drawing/2014/main" id="{A0D70A47-1E5C-B0B5-B7EA-3FC9AE12CF9B}"/>
              </a:ext>
            </a:extLst>
          </p:cNvPr>
          <p:cNvSpPr>
            <a:spLocks noGrp="1"/>
          </p:cNvSpPr>
          <p:nvPr>
            <p:ph type="title"/>
          </p:nvPr>
        </p:nvSpPr>
        <p:spPr>
          <a:xfrm>
            <a:off x="696286" y="218115"/>
            <a:ext cx="10632914" cy="733608"/>
          </a:xfrm>
        </p:spPr>
        <p:txBody>
          <a:bodyPr/>
          <a:lstStyle/>
          <a:p>
            <a:r>
              <a:rPr lang="sv-SE" sz="2400"/>
              <a:t>Vårdskada- läkemedelsrelaterad skada (somatisk slutenvård)</a:t>
            </a:r>
          </a:p>
        </p:txBody>
      </p:sp>
      <p:pic>
        <p:nvPicPr>
          <p:cNvPr id="16" name="Platshållare för innehåll 15">
            <a:extLst>
              <a:ext uri="{FF2B5EF4-FFF2-40B4-BE49-F238E27FC236}">
                <a16:creationId xmlns:a16="http://schemas.microsoft.com/office/drawing/2014/main" id="{A7E64BB2-C6C1-D257-1B52-A2B3BC94C3E2}"/>
              </a:ext>
            </a:extLst>
          </p:cNvPr>
          <p:cNvPicPr>
            <a:picLocks noGrp="1" noChangeAspect="1"/>
          </p:cNvPicPr>
          <p:nvPr>
            <p:ph idx="1"/>
          </p:nvPr>
        </p:nvPicPr>
        <p:blipFill>
          <a:blip r:embed="rId3"/>
          <a:stretch>
            <a:fillRect/>
          </a:stretch>
        </p:blipFill>
        <p:spPr>
          <a:xfrm>
            <a:off x="606490" y="1011516"/>
            <a:ext cx="9517224" cy="5303832"/>
          </a:xfrm>
          <a:prstGeom prst="rect">
            <a:avLst/>
          </a:prstGeom>
        </p:spPr>
      </p:pic>
      <p:sp>
        <p:nvSpPr>
          <p:cNvPr id="17" name="Ellips 16">
            <a:extLst>
              <a:ext uri="{FF2B5EF4-FFF2-40B4-BE49-F238E27FC236}">
                <a16:creationId xmlns:a16="http://schemas.microsoft.com/office/drawing/2014/main" id="{6AC98B0B-8B56-9E70-3B54-FB6BF23C3E2C}"/>
              </a:ext>
            </a:extLst>
          </p:cNvPr>
          <p:cNvSpPr/>
          <p:nvPr/>
        </p:nvSpPr>
        <p:spPr>
          <a:xfrm>
            <a:off x="1291905" y="1963024"/>
            <a:ext cx="1887523" cy="106942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26" name="Picture 2">
            <a:extLst>
              <a:ext uri="{FF2B5EF4-FFF2-40B4-BE49-F238E27FC236}">
                <a16:creationId xmlns:a16="http://schemas.microsoft.com/office/drawing/2014/main" id="{2F03D659-F797-2443-8B3A-88DFB6CDE5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26847" y="0"/>
            <a:ext cx="1748406" cy="1748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18136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F0ED0F85-371F-CDDF-334D-096DCA6BF743}"/>
              </a:ext>
            </a:extLst>
          </p:cNvPr>
          <p:cNvSpPr>
            <a:spLocks noGrp="1"/>
          </p:cNvSpPr>
          <p:nvPr>
            <p:ph type="title"/>
          </p:nvPr>
        </p:nvSpPr>
        <p:spPr>
          <a:xfrm>
            <a:off x="864000" y="226503"/>
            <a:ext cx="10465200" cy="654341"/>
          </a:xfrm>
        </p:spPr>
        <p:txBody>
          <a:bodyPr/>
          <a:lstStyle/>
          <a:p>
            <a:r>
              <a:rPr lang="sv-SE" sz="2400"/>
              <a:t>Undvikbara vårdskador 2013-2021(somatisk slutenvård)</a:t>
            </a:r>
          </a:p>
        </p:txBody>
      </p:sp>
      <p:pic>
        <p:nvPicPr>
          <p:cNvPr id="7" name="Platshållare för innehåll 6">
            <a:extLst>
              <a:ext uri="{FF2B5EF4-FFF2-40B4-BE49-F238E27FC236}">
                <a16:creationId xmlns:a16="http://schemas.microsoft.com/office/drawing/2014/main" id="{54E6E293-C2B3-4AE2-9141-6B8A9A00734B}"/>
              </a:ext>
            </a:extLst>
          </p:cNvPr>
          <p:cNvPicPr>
            <a:picLocks noGrp="1" noChangeAspect="1"/>
          </p:cNvPicPr>
          <p:nvPr>
            <p:ph idx="1"/>
          </p:nvPr>
        </p:nvPicPr>
        <p:blipFill>
          <a:blip r:embed="rId3"/>
          <a:stretch>
            <a:fillRect/>
          </a:stretch>
        </p:blipFill>
        <p:spPr>
          <a:xfrm>
            <a:off x="831008" y="1023457"/>
            <a:ext cx="9507572" cy="5441393"/>
          </a:xfrm>
          <a:prstGeom prst="rect">
            <a:avLst/>
          </a:prstGeom>
        </p:spPr>
      </p:pic>
      <p:sp>
        <p:nvSpPr>
          <p:cNvPr id="8" name="Ellips 7">
            <a:extLst>
              <a:ext uri="{FF2B5EF4-FFF2-40B4-BE49-F238E27FC236}">
                <a16:creationId xmlns:a16="http://schemas.microsoft.com/office/drawing/2014/main" id="{8DC1D297-6912-EA55-F1DA-79023E95BA15}"/>
              </a:ext>
            </a:extLst>
          </p:cNvPr>
          <p:cNvSpPr/>
          <p:nvPr/>
        </p:nvSpPr>
        <p:spPr>
          <a:xfrm>
            <a:off x="8204433" y="3749879"/>
            <a:ext cx="1115736" cy="1023457"/>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052" name="Picture 4">
            <a:extLst>
              <a:ext uri="{FF2B5EF4-FFF2-40B4-BE49-F238E27FC236}">
                <a16:creationId xmlns:a16="http://schemas.microsoft.com/office/drawing/2014/main" id="{B0C1E8C0-1C94-F115-DFE3-C88CE2DDBF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51832" y="37751"/>
            <a:ext cx="1681992" cy="1681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13340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840F1C04-8560-0159-6B37-D86E411A6067}"/>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524348" y="474635"/>
            <a:ext cx="5031209" cy="5031209"/>
          </a:xfrm>
          <a:prstGeom prst="rect">
            <a:avLst/>
          </a:prstGeom>
          <a:solidFill>
            <a:srgbClr val="FFFFFF"/>
          </a:solidFill>
        </p:spPr>
      </p:pic>
      <p:sp>
        <p:nvSpPr>
          <p:cNvPr id="2061" name="Content Placeholder 3">
            <a:extLst>
              <a:ext uri="{FF2B5EF4-FFF2-40B4-BE49-F238E27FC236}">
                <a16:creationId xmlns:a16="http://schemas.microsoft.com/office/drawing/2014/main" id="{14284F95-C952-1C72-547F-BFCC37E90688}"/>
              </a:ext>
            </a:extLst>
          </p:cNvPr>
          <p:cNvSpPr>
            <a:spLocks noGrp="1"/>
          </p:cNvSpPr>
          <p:nvPr>
            <p:ph sz="half" idx="2"/>
          </p:nvPr>
        </p:nvSpPr>
        <p:spPr>
          <a:xfrm>
            <a:off x="6172200" y="958467"/>
            <a:ext cx="5166000" cy="5218496"/>
          </a:xfrm>
        </p:spPr>
        <p:txBody>
          <a:bodyPr>
            <a:normAutofit lnSpcReduction="10000"/>
          </a:bodyPr>
          <a:lstStyle/>
          <a:p>
            <a:r>
              <a:rPr lang="sv-SE"/>
              <a:t>Tillförlitliga och säkra processer- i vård och behandling</a:t>
            </a:r>
          </a:p>
          <a:p>
            <a:r>
              <a:rPr lang="sv-SE"/>
              <a:t>Tillförlitliga och säkra processer-  i samordning och informationsdelning mellan aktörer</a:t>
            </a:r>
          </a:p>
          <a:p>
            <a:r>
              <a:rPr lang="sv-SE"/>
              <a:t>Förebyggande arbete för att minska risker för specifika vårdskador</a:t>
            </a:r>
          </a:p>
          <a:p>
            <a:r>
              <a:rPr lang="sv-SE">
                <a:solidFill>
                  <a:schemeClr val="tx2"/>
                </a:solidFill>
              </a:rPr>
              <a:t>Verktyg, metoder och arbetssätt för ett patientsäkert arbete</a:t>
            </a:r>
          </a:p>
          <a:p>
            <a:pPr marL="252000" marR="0" lvl="0" indent="-252000" algn="l" defTabSz="914400" rtl="0" eaLnBrk="1" fontAlgn="auto" latinLnBrk="0" hangingPunct="1">
              <a:lnSpc>
                <a:spcPct val="110000"/>
              </a:lnSpc>
              <a:spcBef>
                <a:spcPts val="600"/>
              </a:spcBef>
              <a:spcAft>
                <a:spcPts val="0"/>
              </a:spcAft>
              <a:buClr>
                <a:srgbClr val="97D700"/>
              </a:buClr>
              <a:buSzTx/>
              <a:buFont typeface="Wingdings" panose="05000000000000000000" pitchFamily="2" charset="2"/>
              <a:buChar char="§"/>
              <a:tabLst/>
              <a:defRPr/>
            </a:pPr>
            <a:r>
              <a:rPr kumimoji="0" lang="sv-SE" i="0" u="none" strike="noStrike" kern="1200" cap="none" spc="0" normalizeH="0" baseline="0" noProof="0">
                <a:ln>
                  <a:noFill/>
                </a:ln>
                <a:effectLst/>
                <a:uLnTx/>
                <a:uFillTx/>
                <a:ea typeface="+mn-ea"/>
                <a:cs typeface="+mn-cs"/>
              </a:rPr>
              <a:t>Medicinteknik, medicintekniska produkter, hjälpmedel och välfärdsteknik </a:t>
            </a:r>
          </a:p>
          <a:p>
            <a:pPr marL="252000" marR="0" lvl="0" indent="-252000" algn="l" defTabSz="914400" rtl="0" eaLnBrk="1" fontAlgn="auto" latinLnBrk="0" hangingPunct="1">
              <a:lnSpc>
                <a:spcPct val="110000"/>
              </a:lnSpc>
              <a:spcBef>
                <a:spcPts val="600"/>
              </a:spcBef>
              <a:spcAft>
                <a:spcPts val="0"/>
              </a:spcAft>
              <a:buClr>
                <a:srgbClr val="97D700"/>
              </a:buClr>
              <a:buSzTx/>
              <a:buFont typeface="Wingdings" panose="05000000000000000000" pitchFamily="2" charset="2"/>
              <a:buChar char="§"/>
              <a:tabLst/>
              <a:defRPr/>
            </a:pPr>
            <a:r>
              <a:rPr kumimoji="0" lang="sv-SE" i="0" u="none" strike="noStrike" kern="1200" cap="none" spc="0" normalizeH="0" baseline="0" noProof="0">
                <a:ln>
                  <a:noFill/>
                </a:ln>
                <a:effectLst/>
                <a:uLnTx/>
                <a:uFillTx/>
                <a:ea typeface="+mn-ea"/>
                <a:cs typeface="+mn-cs"/>
              </a:rPr>
              <a:t>Ändamålsenliga vårdmiljöer </a:t>
            </a:r>
            <a:endParaRPr lang="sv-SE"/>
          </a:p>
          <a:p>
            <a:endParaRPr lang="en-US"/>
          </a:p>
        </p:txBody>
      </p:sp>
      <p:sp>
        <p:nvSpPr>
          <p:cNvPr id="2" name="textruta 1">
            <a:extLst>
              <a:ext uri="{FF2B5EF4-FFF2-40B4-BE49-F238E27FC236}">
                <a16:creationId xmlns:a16="http://schemas.microsoft.com/office/drawing/2014/main" id="{3E48AFF3-09AA-A92A-5A34-B72D06E9A843}"/>
              </a:ext>
            </a:extLst>
          </p:cNvPr>
          <p:cNvSpPr txBox="1"/>
          <p:nvPr/>
        </p:nvSpPr>
        <p:spPr>
          <a:xfrm>
            <a:off x="7756634" y="6519446"/>
            <a:ext cx="443536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a:ln>
                  <a:noFill/>
                </a:ln>
                <a:solidFill>
                  <a:srgbClr val="000000"/>
                </a:solidFill>
                <a:effectLst/>
                <a:uLnTx/>
                <a:uFillTx/>
                <a:latin typeface="Calibri Light" panose="020F0302020204030204" pitchFamily="34" charset="0"/>
                <a:ea typeface="+mn-ea"/>
                <a:cs typeface="Calibri Light" panose="020F0302020204030204" pitchFamily="34" charset="0"/>
              </a:rPr>
              <a:t>Monica Eriksson, Patientsäkerhetssamordnare</a:t>
            </a:r>
          </a:p>
        </p:txBody>
      </p:sp>
    </p:spTree>
    <p:extLst>
      <p:ext uri="{BB962C8B-B14F-4D97-AF65-F5344CB8AC3E}">
        <p14:creationId xmlns:p14="http://schemas.microsoft.com/office/powerpoint/2010/main" val="21900633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60748F01-F81D-6F8A-B811-7D0426D209DF}"/>
              </a:ext>
            </a:extLst>
          </p:cNvPr>
          <p:cNvSpPr>
            <a:spLocks noGrp="1"/>
          </p:cNvSpPr>
          <p:nvPr>
            <p:ph type="title"/>
          </p:nvPr>
        </p:nvSpPr>
        <p:spPr>
          <a:xfrm>
            <a:off x="568171" y="124286"/>
            <a:ext cx="10760429" cy="1127465"/>
          </a:xfrm>
        </p:spPr>
        <p:txBody>
          <a:bodyPr/>
          <a:lstStyle/>
          <a:p>
            <a:r>
              <a:rPr lang="sv-SE" sz="2400"/>
              <a:t>Standardiserade bedömningsmetoder för att identifiera symtom som kan ha samband med patientens läkemedelsbehandling</a:t>
            </a:r>
          </a:p>
        </p:txBody>
      </p:sp>
      <p:pic>
        <p:nvPicPr>
          <p:cNvPr id="9" name="Platshållare för innehåll 8">
            <a:extLst>
              <a:ext uri="{FF2B5EF4-FFF2-40B4-BE49-F238E27FC236}">
                <a16:creationId xmlns:a16="http://schemas.microsoft.com/office/drawing/2014/main" id="{9E7C2BC8-29F3-3DD6-1AAC-EA223134E6E4}"/>
              </a:ext>
            </a:extLst>
          </p:cNvPr>
          <p:cNvPicPr>
            <a:picLocks noGrp="1" noChangeAspect="1"/>
          </p:cNvPicPr>
          <p:nvPr>
            <p:ph idx="1"/>
          </p:nvPr>
        </p:nvPicPr>
        <p:blipFill>
          <a:blip r:embed="rId3"/>
          <a:stretch>
            <a:fillRect/>
          </a:stretch>
        </p:blipFill>
        <p:spPr>
          <a:xfrm>
            <a:off x="152877" y="1626699"/>
            <a:ext cx="12007931" cy="4747468"/>
          </a:xfrm>
        </p:spPr>
      </p:pic>
      <p:pic>
        <p:nvPicPr>
          <p:cNvPr id="10" name="Picture 2">
            <a:extLst>
              <a:ext uri="{FF2B5EF4-FFF2-40B4-BE49-F238E27FC236}">
                <a16:creationId xmlns:a16="http://schemas.microsoft.com/office/drawing/2014/main" id="{4C1EB241-6A27-ACDF-8B4B-B8371C4C49E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700111" y="0"/>
            <a:ext cx="1460697" cy="1460697"/>
          </a:xfrm>
          <a:prstGeom prst="rect">
            <a:avLst/>
          </a:prstGeom>
          <a:solidFill>
            <a:srgbClr val="FFFFFF"/>
          </a:solidFill>
        </p:spPr>
      </p:pic>
      <p:sp>
        <p:nvSpPr>
          <p:cNvPr id="2" name="textruta 1">
            <a:extLst>
              <a:ext uri="{FF2B5EF4-FFF2-40B4-BE49-F238E27FC236}">
                <a16:creationId xmlns:a16="http://schemas.microsoft.com/office/drawing/2014/main" id="{CF7D97FB-D4F8-5D6C-F031-1E90F4B9E0FD}"/>
              </a:ext>
            </a:extLst>
          </p:cNvPr>
          <p:cNvSpPr txBox="1"/>
          <p:nvPr/>
        </p:nvSpPr>
        <p:spPr>
          <a:xfrm>
            <a:off x="248573" y="6747029"/>
            <a:ext cx="9135123" cy="369332"/>
          </a:xfrm>
          <a:prstGeom prst="rect">
            <a:avLst/>
          </a:prstGeom>
          <a:noFill/>
        </p:spPr>
        <p:txBody>
          <a:bodyPr wrap="square" rtlCol="0">
            <a:spAutoFit/>
          </a:bodyPr>
          <a:lstStyle/>
          <a:p>
            <a:r>
              <a:rPr lang="sv-SE"/>
              <a:t>Källa: Socialstyrelsen, Öppna jämförelser 2022, kommunal hälso- och sjukvård</a:t>
            </a:r>
          </a:p>
        </p:txBody>
      </p:sp>
    </p:spTree>
    <p:extLst>
      <p:ext uri="{BB962C8B-B14F-4D97-AF65-F5344CB8AC3E}">
        <p14:creationId xmlns:p14="http://schemas.microsoft.com/office/powerpoint/2010/main" val="20959521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906FAEB7-2A68-FEBE-F607-DABE65CC746A}"/>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662452" y="1322025"/>
            <a:ext cx="4960217" cy="4854938"/>
          </a:xfrm>
          <a:prstGeom prst="rect">
            <a:avLst/>
          </a:prstGeom>
          <a:solidFill>
            <a:srgbClr val="FFFFFF"/>
          </a:solidFill>
        </p:spPr>
      </p:pic>
      <p:sp>
        <p:nvSpPr>
          <p:cNvPr id="3081" name="Content Placeholder 3">
            <a:extLst>
              <a:ext uri="{FF2B5EF4-FFF2-40B4-BE49-F238E27FC236}">
                <a16:creationId xmlns:a16="http://schemas.microsoft.com/office/drawing/2014/main" id="{9B99C668-ED7E-A4C3-9576-9E414F787E59}"/>
              </a:ext>
            </a:extLst>
          </p:cNvPr>
          <p:cNvSpPr>
            <a:spLocks noGrp="1"/>
          </p:cNvSpPr>
          <p:nvPr>
            <p:ph sz="half" idx="2"/>
          </p:nvPr>
        </p:nvSpPr>
        <p:spPr>
          <a:xfrm>
            <a:off x="6172200" y="1090670"/>
            <a:ext cx="5166000" cy="5086293"/>
          </a:xfrm>
        </p:spPr>
        <p:txBody>
          <a:bodyPr/>
          <a:lstStyle/>
          <a:p>
            <a:r>
              <a:rPr lang="sv-SE"/>
              <a:t>Förmåga att förutse variationer och störningar i närtid</a:t>
            </a:r>
          </a:p>
          <a:p>
            <a:r>
              <a:rPr lang="sv-SE"/>
              <a:t>Situationsanpassning</a:t>
            </a:r>
          </a:p>
          <a:p>
            <a:r>
              <a:rPr lang="sv-SE"/>
              <a:t>Dagligt patientsäkerhetsarbete</a:t>
            </a:r>
          </a:p>
          <a:p>
            <a:r>
              <a:rPr lang="sv-SE"/>
              <a:t>Säker arbetsmiljö</a:t>
            </a:r>
          </a:p>
          <a:p>
            <a:r>
              <a:rPr lang="sv-SE"/>
              <a:t>Säker bemanning</a:t>
            </a:r>
          </a:p>
          <a:p>
            <a:r>
              <a:rPr lang="sv-SE">
                <a:solidFill>
                  <a:schemeClr val="tx2"/>
                </a:solidFill>
              </a:rPr>
              <a:t>Granskning och kontroll av patientsäkerhet inom organisationen och hos andra vårdgivare</a:t>
            </a:r>
          </a:p>
        </p:txBody>
      </p:sp>
      <p:sp>
        <p:nvSpPr>
          <p:cNvPr id="2" name="textruta 1">
            <a:extLst>
              <a:ext uri="{FF2B5EF4-FFF2-40B4-BE49-F238E27FC236}">
                <a16:creationId xmlns:a16="http://schemas.microsoft.com/office/drawing/2014/main" id="{42A7FB95-F3A1-8064-B4C3-AD61135817A5}"/>
              </a:ext>
            </a:extLst>
          </p:cNvPr>
          <p:cNvSpPr txBox="1"/>
          <p:nvPr/>
        </p:nvSpPr>
        <p:spPr>
          <a:xfrm>
            <a:off x="7756634" y="6519446"/>
            <a:ext cx="443536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a:ln>
                  <a:noFill/>
                </a:ln>
                <a:solidFill>
                  <a:srgbClr val="000000"/>
                </a:solidFill>
                <a:effectLst/>
                <a:uLnTx/>
                <a:uFillTx/>
                <a:latin typeface="Calibri Light" panose="020F0302020204030204" pitchFamily="34" charset="0"/>
                <a:ea typeface="+mn-ea"/>
                <a:cs typeface="Calibri Light" panose="020F0302020204030204" pitchFamily="34" charset="0"/>
              </a:rPr>
              <a:t>Monica Eriksson, Patientsäkerhetssamordnare</a:t>
            </a:r>
          </a:p>
        </p:txBody>
      </p:sp>
    </p:spTree>
    <p:extLst>
      <p:ext uri="{BB962C8B-B14F-4D97-AF65-F5344CB8AC3E}">
        <p14:creationId xmlns:p14="http://schemas.microsoft.com/office/powerpoint/2010/main" val="25070946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0623606C-7B47-39F3-1867-B97353E83D12}"/>
              </a:ext>
            </a:extLst>
          </p:cNvPr>
          <p:cNvSpPr>
            <a:spLocks noGrp="1"/>
          </p:cNvSpPr>
          <p:nvPr>
            <p:ph type="title"/>
          </p:nvPr>
        </p:nvSpPr>
        <p:spPr/>
        <p:txBody>
          <a:bodyPr/>
          <a:lstStyle/>
          <a:p>
            <a:r>
              <a:rPr lang="sv-SE"/>
              <a:t>					 Vad har IVO sett 2022? </a:t>
            </a:r>
          </a:p>
        </p:txBody>
      </p:sp>
      <p:pic>
        <p:nvPicPr>
          <p:cNvPr id="10" name="Platshållare för innehåll 9">
            <a:extLst>
              <a:ext uri="{FF2B5EF4-FFF2-40B4-BE49-F238E27FC236}">
                <a16:creationId xmlns:a16="http://schemas.microsoft.com/office/drawing/2014/main" id="{81DC0E5F-F6D2-6298-A608-B604EFD53808}"/>
              </a:ext>
            </a:extLst>
          </p:cNvPr>
          <p:cNvPicPr>
            <a:picLocks noGrp="1" noChangeAspect="1"/>
          </p:cNvPicPr>
          <p:nvPr>
            <p:ph idx="1"/>
          </p:nvPr>
        </p:nvPicPr>
        <p:blipFill>
          <a:blip r:embed="rId3"/>
          <a:stretch>
            <a:fillRect/>
          </a:stretch>
        </p:blipFill>
        <p:spPr>
          <a:xfrm>
            <a:off x="470517" y="720001"/>
            <a:ext cx="5153953" cy="5548504"/>
          </a:xfrm>
        </p:spPr>
      </p:pic>
      <p:pic>
        <p:nvPicPr>
          <p:cNvPr id="8" name="Picture 2">
            <a:extLst>
              <a:ext uri="{FF2B5EF4-FFF2-40B4-BE49-F238E27FC236}">
                <a16:creationId xmlns:a16="http://schemas.microsoft.com/office/drawing/2014/main" id="{94781C36-E298-04C4-A812-A748608A68E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306975" y="1"/>
            <a:ext cx="1885025" cy="1845016"/>
          </a:xfrm>
          <a:prstGeom prst="rect">
            <a:avLst/>
          </a:prstGeom>
          <a:solidFill>
            <a:srgbClr val="FFFFFF"/>
          </a:solidFill>
        </p:spPr>
      </p:pic>
      <p:sp>
        <p:nvSpPr>
          <p:cNvPr id="11" name="textruta 10">
            <a:extLst>
              <a:ext uri="{FF2B5EF4-FFF2-40B4-BE49-F238E27FC236}">
                <a16:creationId xmlns:a16="http://schemas.microsoft.com/office/drawing/2014/main" id="{49E6F964-4FE6-9944-B311-AE2B0BC48D55}"/>
              </a:ext>
            </a:extLst>
          </p:cNvPr>
          <p:cNvSpPr txBox="1"/>
          <p:nvPr/>
        </p:nvSpPr>
        <p:spPr>
          <a:xfrm>
            <a:off x="1367159" y="6493107"/>
            <a:ext cx="3977197" cy="369332"/>
          </a:xfrm>
          <a:prstGeom prst="rect">
            <a:avLst/>
          </a:prstGeom>
          <a:noFill/>
        </p:spPr>
        <p:txBody>
          <a:bodyPr wrap="square" rtlCol="0">
            <a:spAutoFit/>
          </a:bodyPr>
          <a:lstStyle/>
          <a:p>
            <a:r>
              <a:rPr lang="sv-SE">
                <a:hlinkClick r:id="rId5"/>
              </a:rPr>
              <a:t>Källa: Vad har IVO sett 2022?</a:t>
            </a:r>
            <a:endParaRPr lang="sv-SE"/>
          </a:p>
        </p:txBody>
      </p:sp>
    </p:spTree>
    <p:extLst>
      <p:ext uri="{BB962C8B-B14F-4D97-AF65-F5344CB8AC3E}">
        <p14:creationId xmlns:p14="http://schemas.microsoft.com/office/powerpoint/2010/main" val="7589498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3A788EBF-CBCD-2A66-1AF5-88D62DBFB87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91460" y="1145754"/>
            <a:ext cx="5031209" cy="5031209"/>
          </a:xfrm>
          <a:prstGeom prst="rect">
            <a:avLst/>
          </a:prstGeom>
          <a:solidFill>
            <a:srgbClr val="FFFFFF"/>
          </a:solidFill>
        </p:spPr>
      </p:pic>
      <p:sp>
        <p:nvSpPr>
          <p:cNvPr id="4105" name="Content Placeholder 3">
            <a:extLst>
              <a:ext uri="{FF2B5EF4-FFF2-40B4-BE49-F238E27FC236}">
                <a16:creationId xmlns:a16="http://schemas.microsoft.com/office/drawing/2014/main" id="{496F3C77-C904-6F57-2EA9-D22762C12A2A}"/>
              </a:ext>
            </a:extLst>
          </p:cNvPr>
          <p:cNvSpPr>
            <a:spLocks noGrp="1"/>
          </p:cNvSpPr>
          <p:nvPr>
            <p:ph sz="half" idx="2"/>
          </p:nvPr>
        </p:nvSpPr>
        <p:spPr>
          <a:xfrm>
            <a:off x="6172200" y="1145754"/>
            <a:ext cx="5166000" cy="5031209"/>
          </a:xfrm>
        </p:spPr>
        <p:txBody>
          <a:bodyPr/>
          <a:lstStyle/>
          <a:p>
            <a:r>
              <a:rPr lang="sv-SE"/>
              <a:t>Uppföljning av patientsäkerheten genom insamling och sammanställning av data från flera källor</a:t>
            </a:r>
          </a:p>
          <a:p>
            <a:r>
              <a:rPr lang="sv-SE"/>
              <a:t>Analyser som möjliggör lärande</a:t>
            </a:r>
          </a:p>
          <a:p>
            <a:r>
              <a:rPr lang="sv-SE"/>
              <a:t>Lärande från analyser och det egna arbetet</a:t>
            </a:r>
          </a:p>
          <a:p>
            <a:r>
              <a:rPr lang="sv-SE"/>
              <a:t>Spridning av kunskap och lärdomar</a:t>
            </a:r>
          </a:p>
          <a:p>
            <a:endParaRPr lang="en-US"/>
          </a:p>
        </p:txBody>
      </p:sp>
      <p:sp>
        <p:nvSpPr>
          <p:cNvPr id="2" name="textruta 1">
            <a:extLst>
              <a:ext uri="{FF2B5EF4-FFF2-40B4-BE49-F238E27FC236}">
                <a16:creationId xmlns:a16="http://schemas.microsoft.com/office/drawing/2014/main" id="{581C3F13-F814-F2A2-62CB-6CD7E4E612A8}"/>
              </a:ext>
            </a:extLst>
          </p:cNvPr>
          <p:cNvSpPr txBox="1"/>
          <p:nvPr/>
        </p:nvSpPr>
        <p:spPr>
          <a:xfrm>
            <a:off x="7756634" y="6519446"/>
            <a:ext cx="443536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a:ln>
                  <a:noFill/>
                </a:ln>
                <a:solidFill>
                  <a:srgbClr val="000000"/>
                </a:solidFill>
                <a:effectLst/>
                <a:uLnTx/>
                <a:uFillTx/>
                <a:latin typeface="Calibri Light" panose="020F0302020204030204" pitchFamily="34" charset="0"/>
                <a:ea typeface="+mn-ea"/>
                <a:cs typeface="Calibri Light" panose="020F0302020204030204" pitchFamily="34" charset="0"/>
              </a:rPr>
              <a:t>Monica Eriksson, Patientsäkerhetssamordnare</a:t>
            </a:r>
          </a:p>
        </p:txBody>
      </p:sp>
    </p:spTree>
    <p:extLst>
      <p:ext uri="{BB962C8B-B14F-4D97-AF65-F5344CB8AC3E}">
        <p14:creationId xmlns:p14="http://schemas.microsoft.com/office/powerpoint/2010/main" val="34584408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0F6D1BD2-87F8-6B2A-CEAF-845019691F8D}"/>
              </a:ext>
            </a:extLst>
          </p:cNvPr>
          <p:cNvSpPr>
            <a:spLocks noGrp="1"/>
          </p:cNvSpPr>
          <p:nvPr>
            <p:ph type="title"/>
          </p:nvPr>
        </p:nvSpPr>
        <p:spPr>
          <a:xfrm>
            <a:off x="545284" y="218114"/>
            <a:ext cx="10783316" cy="847882"/>
          </a:xfrm>
        </p:spPr>
        <p:txBody>
          <a:bodyPr/>
          <a:lstStyle/>
          <a:p>
            <a:r>
              <a:rPr lang="sv-SE" sz="2800"/>
              <a:t>Uppföljning av patientsäkerheten genom insamling och sammanställning av </a:t>
            </a:r>
            <a:br>
              <a:rPr lang="sv-SE" sz="2800"/>
            </a:br>
            <a:r>
              <a:rPr lang="sv-SE" sz="2800"/>
              <a:t>data från flera källor</a:t>
            </a:r>
          </a:p>
        </p:txBody>
      </p:sp>
      <p:pic>
        <p:nvPicPr>
          <p:cNvPr id="9" name="Platshållare för innehåll 8">
            <a:extLst>
              <a:ext uri="{FF2B5EF4-FFF2-40B4-BE49-F238E27FC236}">
                <a16:creationId xmlns:a16="http://schemas.microsoft.com/office/drawing/2014/main" id="{802AAD82-8722-9AE7-AA81-FC0F8020176D}"/>
              </a:ext>
            </a:extLst>
          </p:cNvPr>
          <p:cNvPicPr>
            <a:picLocks noGrp="1" noChangeAspect="1"/>
          </p:cNvPicPr>
          <p:nvPr>
            <p:ph idx="1"/>
          </p:nvPr>
        </p:nvPicPr>
        <p:blipFill>
          <a:blip r:embed="rId3"/>
          <a:stretch>
            <a:fillRect/>
          </a:stretch>
        </p:blipFill>
        <p:spPr>
          <a:xfrm>
            <a:off x="315961" y="1325461"/>
            <a:ext cx="11824584" cy="4362275"/>
          </a:xfrm>
        </p:spPr>
      </p:pic>
      <p:pic>
        <p:nvPicPr>
          <p:cNvPr id="3074" name="Picture 2">
            <a:extLst>
              <a:ext uri="{FF2B5EF4-FFF2-40B4-BE49-F238E27FC236}">
                <a16:creationId xmlns:a16="http://schemas.microsoft.com/office/drawing/2014/main" id="{6B50ED94-A486-CA5E-8712-0FD812594D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00688" y="34150"/>
            <a:ext cx="1291311" cy="1291311"/>
          </a:xfrm>
          <a:prstGeom prst="rect">
            <a:avLst/>
          </a:prstGeom>
          <a:noFill/>
          <a:extLst>
            <a:ext uri="{909E8E84-426E-40DD-AFC4-6F175D3DCCD1}">
              <a14:hiddenFill xmlns:a14="http://schemas.microsoft.com/office/drawing/2010/main">
                <a:solidFill>
                  <a:srgbClr val="FFFFFF"/>
                </a:solidFill>
              </a14:hiddenFill>
            </a:ext>
          </a:extLst>
        </p:spPr>
      </p:pic>
      <p:sp>
        <p:nvSpPr>
          <p:cNvPr id="2" name="textruta 1">
            <a:extLst>
              <a:ext uri="{FF2B5EF4-FFF2-40B4-BE49-F238E27FC236}">
                <a16:creationId xmlns:a16="http://schemas.microsoft.com/office/drawing/2014/main" id="{C75CCF16-108C-3E55-209E-6C9953B3065C}"/>
              </a:ext>
            </a:extLst>
          </p:cNvPr>
          <p:cNvSpPr txBox="1"/>
          <p:nvPr/>
        </p:nvSpPr>
        <p:spPr>
          <a:xfrm>
            <a:off x="958788" y="6658252"/>
            <a:ext cx="2050742" cy="369332"/>
          </a:xfrm>
          <a:prstGeom prst="rect">
            <a:avLst/>
          </a:prstGeom>
          <a:noFill/>
        </p:spPr>
        <p:txBody>
          <a:bodyPr wrap="square" rtlCol="0">
            <a:spAutoFit/>
          </a:bodyPr>
          <a:lstStyle/>
          <a:p>
            <a:r>
              <a:rPr lang="sv-SE"/>
              <a:t>Källa: Kolada</a:t>
            </a:r>
          </a:p>
        </p:txBody>
      </p:sp>
    </p:spTree>
    <p:extLst>
      <p:ext uri="{BB962C8B-B14F-4D97-AF65-F5344CB8AC3E}">
        <p14:creationId xmlns:p14="http://schemas.microsoft.com/office/powerpoint/2010/main" val="1337637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E2505151-3C69-CAD2-1008-45322CF69740}"/>
              </a:ext>
            </a:extLst>
          </p:cNvPr>
          <p:cNvSpPr>
            <a:spLocks noGrp="1"/>
          </p:cNvSpPr>
          <p:nvPr>
            <p:ph sz="half" idx="2"/>
          </p:nvPr>
        </p:nvSpPr>
        <p:spPr>
          <a:xfrm>
            <a:off x="864000" y="1569600"/>
            <a:ext cx="5157787" cy="3883478"/>
          </a:xfrm>
        </p:spPr>
        <p:txBody>
          <a:bodyPr>
            <a:normAutofit/>
          </a:bodyPr>
          <a:lstStyle/>
          <a:p>
            <a:pPr>
              <a:lnSpc>
                <a:spcPct val="100000"/>
              </a:lnSpc>
            </a:pPr>
            <a:r>
              <a:rPr lang="sv-SE" sz="2000"/>
              <a:t>Nära vård – uråldriga författningar</a:t>
            </a:r>
          </a:p>
          <a:p>
            <a:pPr>
              <a:lnSpc>
                <a:spcPct val="100000"/>
              </a:lnSpc>
            </a:pPr>
            <a:r>
              <a:rPr lang="sv-SE" sz="2000"/>
              <a:t>Ny läkemedelslag inom EU kommer att påverka</a:t>
            </a:r>
          </a:p>
          <a:p>
            <a:pPr>
              <a:lnSpc>
                <a:spcPct val="100000"/>
              </a:lnSpc>
            </a:pPr>
            <a:r>
              <a:rPr lang="sv-SE" sz="2000"/>
              <a:t>Författningsändring rekvisitionsrätt sjuksköterskor, framför allt fokus narkotikahantering</a:t>
            </a:r>
          </a:p>
          <a:p>
            <a:pPr>
              <a:lnSpc>
                <a:spcPct val="100000"/>
              </a:lnSpc>
            </a:pPr>
            <a:r>
              <a:rPr lang="sv-SE" sz="2000"/>
              <a:t>Bytet av dosleverantör i norra regionen; Apotekstjänst</a:t>
            </a:r>
          </a:p>
          <a:p>
            <a:pPr>
              <a:lnSpc>
                <a:spcPct val="100000"/>
              </a:lnSpc>
            </a:pPr>
            <a:r>
              <a:rPr lang="sv-SE" sz="2000"/>
              <a:t>Nationell läkemedelslista, NLL</a:t>
            </a:r>
          </a:p>
          <a:p>
            <a:pPr>
              <a:lnSpc>
                <a:spcPct val="100000"/>
              </a:lnSpc>
            </a:pPr>
            <a:r>
              <a:rPr lang="sv-SE" sz="2000"/>
              <a:t>Läkemedelskommittén kommer ut på HC-info; förskrivningsmönster, kvalitetsmål</a:t>
            </a:r>
          </a:p>
          <a:p>
            <a:pPr marL="0" indent="0">
              <a:lnSpc>
                <a:spcPct val="100000"/>
              </a:lnSpc>
              <a:buNone/>
            </a:pPr>
            <a:endParaRPr lang="sv-SE" sz="2000"/>
          </a:p>
          <a:p>
            <a:pPr>
              <a:lnSpc>
                <a:spcPct val="100000"/>
              </a:lnSpc>
            </a:pPr>
            <a:endParaRPr lang="sv-SE" sz="2000"/>
          </a:p>
        </p:txBody>
      </p:sp>
      <p:pic>
        <p:nvPicPr>
          <p:cNvPr id="4" name="Bildobjekt 3">
            <a:extLst>
              <a:ext uri="{FF2B5EF4-FFF2-40B4-BE49-F238E27FC236}">
                <a16:creationId xmlns:a16="http://schemas.microsoft.com/office/drawing/2014/main" id="{35517FE3-DC3C-6953-218E-C797B7055684}"/>
              </a:ext>
            </a:extLst>
          </p:cNvPr>
          <p:cNvPicPr>
            <a:picLocks noChangeAspect="1"/>
          </p:cNvPicPr>
          <p:nvPr/>
        </p:nvPicPr>
        <p:blipFill rotWithShape="1">
          <a:blip r:embed="rId2"/>
          <a:srcRect t="24815" r="-1" b="-1"/>
          <a:stretch/>
        </p:blipFill>
        <p:spPr>
          <a:xfrm>
            <a:off x="6398708" y="3718560"/>
            <a:ext cx="3101519" cy="2323798"/>
          </a:xfrm>
          <a:prstGeom prst="rect">
            <a:avLst/>
          </a:prstGeom>
          <a:noFill/>
        </p:spPr>
      </p:pic>
      <p:sp>
        <p:nvSpPr>
          <p:cNvPr id="2" name="Rubrik 1">
            <a:extLst>
              <a:ext uri="{FF2B5EF4-FFF2-40B4-BE49-F238E27FC236}">
                <a16:creationId xmlns:a16="http://schemas.microsoft.com/office/drawing/2014/main" id="{8E4C7A45-DBD5-82EB-E6B5-6EC5E39A2ABC}"/>
              </a:ext>
            </a:extLst>
          </p:cNvPr>
          <p:cNvSpPr>
            <a:spLocks noGrp="1"/>
          </p:cNvSpPr>
          <p:nvPr>
            <p:ph type="title"/>
          </p:nvPr>
        </p:nvSpPr>
        <p:spPr>
          <a:xfrm>
            <a:off x="864000" y="720000"/>
            <a:ext cx="10465200" cy="648000"/>
          </a:xfrm>
        </p:spPr>
        <p:txBody>
          <a:bodyPr anchor="t">
            <a:normAutofit/>
          </a:bodyPr>
          <a:lstStyle/>
          <a:p>
            <a:r>
              <a:rPr lang="sv-SE"/>
              <a:t>Aktuella läkemedelsfrågor</a:t>
            </a:r>
          </a:p>
        </p:txBody>
      </p:sp>
      <p:pic>
        <p:nvPicPr>
          <p:cNvPr id="6" name="Bildobjekt 5">
            <a:extLst>
              <a:ext uri="{FF2B5EF4-FFF2-40B4-BE49-F238E27FC236}">
                <a16:creationId xmlns:a16="http://schemas.microsoft.com/office/drawing/2014/main" id="{BC725E3B-C7E5-181A-DF17-AAE3BB42755C}"/>
              </a:ext>
            </a:extLst>
          </p:cNvPr>
          <p:cNvPicPr>
            <a:picLocks noChangeAspect="1"/>
          </p:cNvPicPr>
          <p:nvPr/>
        </p:nvPicPr>
        <p:blipFill>
          <a:blip r:embed="rId3"/>
          <a:stretch>
            <a:fillRect/>
          </a:stretch>
        </p:blipFill>
        <p:spPr>
          <a:xfrm>
            <a:off x="6924675" y="597217"/>
            <a:ext cx="3829050" cy="2371725"/>
          </a:xfrm>
          <a:prstGeom prst="rect">
            <a:avLst/>
          </a:prstGeom>
        </p:spPr>
      </p:pic>
    </p:spTree>
    <p:extLst>
      <p:ext uri="{BB962C8B-B14F-4D97-AF65-F5344CB8AC3E}">
        <p14:creationId xmlns:p14="http://schemas.microsoft.com/office/powerpoint/2010/main" val="13871865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89A41C6-9193-B956-B8E6-660975E0A3C0}"/>
              </a:ext>
            </a:extLst>
          </p:cNvPr>
          <p:cNvSpPr>
            <a:spLocks noGrp="1"/>
          </p:cNvSpPr>
          <p:nvPr>
            <p:ph type="title"/>
          </p:nvPr>
        </p:nvSpPr>
        <p:spPr/>
        <p:txBody>
          <a:bodyPr/>
          <a:lstStyle/>
          <a:p>
            <a:r>
              <a:rPr lang="sv-SE"/>
              <a:t>Äldre läkemedelsanvändning- indikatorer</a:t>
            </a:r>
          </a:p>
        </p:txBody>
      </p:sp>
      <p:pic>
        <p:nvPicPr>
          <p:cNvPr id="5" name="Platshållare för innehåll 4">
            <a:extLst>
              <a:ext uri="{FF2B5EF4-FFF2-40B4-BE49-F238E27FC236}">
                <a16:creationId xmlns:a16="http://schemas.microsoft.com/office/drawing/2014/main" id="{D69B8B9B-F208-775F-C60E-087AD3DF32A3}"/>
              </a:ext>
            </a:extLst>
          </p:cNvPr>
          <p:cNvPicPr>
            <a:picLocks noGrp="1" noChangeAspect="1"/>
          </p:cNvPicPr>
          <p:nvPr>
            <p:ph idx="1"/>
          </p:nvPr>
        </p:nvPicPr>
        <p:blipFill>
          <a:blip r:embed="rId3"/>
          <a:stretch>
            <a:fillRect/>
          </a:stretch>
        </p:blipFill>
        <p:spPr>
          <a:xfrm>
            <a:off x="1535837" y="1570038"/>
            <a:ext cx="8446123" cy="4621065"/>
          </a:xfrm>
        </p:spPr>
      </p:pic>
      <p:sp>
        <p:nvSpPr>
          <p:cNvPr id="6" name="textruta 5">
            <a:extLst>
              <a:ext uri="{FF2B5EF4-FFF2-40B4-BE49-F238E27FC236}">
                <a16:creationId xmlns:a16="http://schemas.microsoft.com/office/drawing/2014/main" id="{FF2967F5-4CC1-CA8D-D2A6-629BD715EA61}"/>
              </a:ext>
            </a:extLst>
          </p:cNvPr>
          <p:cNvSpPr txBox="1"/>
          <p:nvPr/>
        </p:nvSpPr>
        <p:spPr>
          <a:xfrm>
            <a:off x="1171852" y="6488668"/>
            <a:ext cx="5822051" cy="369332"/>
          </a:xfrm>
          <a:prstGeom prst="rect">
            <a:avLst/>
          </a:prstGeom>
          <a:noFill/>
        </p:spPr>
        <p:txBody>
          <a:bodyPr wrap="square" rtlCol="0">
            <a:spAutoFit/>
          </a:bodyPr>
          <a:lstStyle/>
          <a:p>
            <a:r>
              <a:rPr lang="sv-SE">
                <a:hlinkClick r:id="rId4"/>
              </a:rPr>
              <a:t>Äldre | Primärvårdskvalitet | SKR</a:t>
            </a:r>
            <a:endParaRPr lang="sv-SE"/>
          </a:p>
        </p:txBody>
      </p:sp>
      <p:pic>
        <p:nvPicPr>
          <p:cNvPr id="7" name="Picture 2">
            <a:extLst>
              <a:ext uri="{FF2B5EF4-FFF2-40B4-BE49-F238E27FC236}">
                <a16:creationId xmlns:a16="http://schemas.microsoft.com/office/drawing/2014/main" id="{104DFDE8-7D65-40E4-9FAB-ADCE0476C3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00688" y="34150"/>
            <a:ext cx="1291311" cy="1291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15135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EE00860-DFA3-D831-2FE4-92F946D0886F}"/>
              </a:ext>
            </a:extLst>
          </p:cNvPr>
          <p:cNvSpPr>
            <a:spLocks noGrp="1"/>
          </p:cNvSpPr>
          <p:nvPr>
            <p:ph type="title"/>
          </p:nvPr>
        </p:nvSpPr>
        <p:spPr>
          <a:xfrm>
            <a:off x="764312" y="506027"/>
            <a:ext cx="10663375" cy="688291"/>
          </a:xfrm>
        </p:spPr>
        <p:txBody>
          <a:bodyPr/>
          <a:lstStyle/>
          <a:p>
            <a:r>
              <a:rPr lang="sv-SE" sz="3200"/>
              <a:t>Ett mål i verksamhetsplan hälso- och sjukvårdsnämnden 2023</a:t>
            </a:r>
          </a:p>
        </p:txBody>
      </p:sp>
      <p:pic>
        <p:nvPicPr>
          <p:cNvPr id="12" name="Platshållare för innehåll 11">
            <a:extLst>
              <a:ext uri="{FF2B5EF4-FFF2-40B4-BE49-F238E27FC236}">
                <a16:creationId xmlns:a16="http://schemas.microsoft.com/office/drawing/2014/main" id="{46A38D22-BD37-85BC-9829-8293426EF418}"/>
              </a:ext>
            </a:extLst>
          </p:cNvPr>
          <p:cNvPicPr>
            <a:picLocks noGrp="1" noChangeAspect="1"/>
          </p:cNvPicPr>
          <p:nvPr>
            <p:ph idx="1"/>
          </p:nvPr>
        </p:nvPicPr>
        <p:blipFill>
          <a:blip r:embed="rId3"/>
          <a:stretch>
            <a:fillRect/>
          </a:stretch>
        </p:blipFill>
        <p:spPr>
          <a:xfrm>
            <a:off x="2006083" y="1570038"/>
            <a:ext cx="7474600" cy="4695331"/>
          </a:xfrm>
        </p:spPr>
      </p:pic>
      <p:pic>
        <p:nvPicPr>
          <p:cNvPr id="13" name="Picture 2">
            <a:extLst>
              <a:ext uri="{FF2B5EF4-FFF2-40B4-BE49-F238E27FC236}">
                <a16:creationId xmlns:a16="http://schemas.microsoft.com/office/drawing/2014/main" id="{DC216032-C5DB-968F-351F-8E0FF9AE8D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00688" y="34150"/>
            <a:ext cx="1291311" cy="1291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92083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AE25707E-A569-B3FD-CB36-CFC75A84990F}"/>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558410" y="1112704"/>
            <a:ext cx="5064259" cy="5064259"/>
          </a:xfrm>
          <a:prstGeom prst="rect">
            <a:avLst/>
          </a:prstGeom>
          <a:solidFill>
            <a:srgbClr val="FFFFFF"/>
          </a:solidFill>
        </p:spPr>
      </p:pic>
      <p:sp>
        <p:nvSpPr>
          <p:cNvPr id="5129" name="Content Placeholder 3">
            <a:extLst>
              <a:ext uri="{FF2B5EF4-FFF2-40B4-BE49-F238E27FC236}">
                <a16:creationId xmlns:a16="http://schemas.microsoft.com/office/drawing/2014/main" id="{BF2C98C0-FA0E-759F-8FE7-0B5743D85AD4}"/>
              </a:ext>
            </a:extLst>
          </p:cNvPr>
          <p:cNvSpPr>
            <a:spLocks noGrp="1"/>
          </p:cNvSpPr>
          <p:nvPr>
            <p:ph sz="half" idx="2"/>
          </p:nvPr>
        </p:nvSpPr>
        <p:spPr>
          <a:xfrm>
            <a:off x="6172200" y="1035586"/>
            <a:ext cx="5166000" cy="5141377"/>
          </a:xfrm>
        </p:spPr>
        <p:txBody>
          <a:bodyPr/>
          <a:lstStyle/>
          <a:p>
            <a:r>
              <a:rPr lang="sv-SE"/>
              <a:t>Beredskap och planering för hantering av risker på lång sikt</a:t>
            </a:r>
          </a:p>
          <a:p>
            <a:r>
              <a:rPr lang="sv-SE"/>
              <a:t>Omvärldsbevakning ur ett patientsäkerhetsperspektiv</a:t>
            </a:r>
          </a:p>
          <a:p>
            <a:r>
              <a:rPr lang="sv-SE"/>
              <a:t>Färdighetsträning och simulering för ökad beredskap</a:t>
            </a:r>
          </a:p>
        </p:txBody>
      </p:sp>
      <p:sp>
        <p:nvSpPr>
          <p:cNvPr id="3" name="textruta 2">
            <a:extLst>
              <a:ext uri="{FF2B5EF4-FFF2-40B4-BE49-F238E27FC236}">
                <a16:creationId xmlns:a16="http://schemas.microsoft.com/office/drawing/2014/main" id="{E21FFBF7-2EBF-2217-8579-E04DCD136C0C}"/>
              </a:ext>
            </a:extLst>
          </p:cNvPr>
          <p:cNvSpPr txBox="1"/>
          <p:nvPr/>
        </p:nvSpPr>
        <p:spPr>
          <a:xfrm>
            <a:off x="7756634" y="6519446"/>
            <a:ext cx="443536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a:ln>
                  <a:noFill/>
                </a:ln>
                <a:solidFill>
                  <a:srgbClr val="000000"/>
                </a:solidFill>
                <a:effectLst/>
                <a:uLnTx/>
                <a:uFillTx/>
                <a:latin typeface="Calibri Light" panose="020F0302020204030204" pitchFamily="34" charset="0"/>
                <a:ea typeface="+mn-ea"/>
                <a:cs typeface="Calibri Light" panose="020F0302020204030204" pitchFamily="34" charset="0"/>
              </a:rPr>
              <a:t>Monica Eriksson, Patientsäkerhetssamordnare</a:t>
            </a:r>
          </a:p>
        </p:txBody>
      </p:sp>
    </p:spTree>
    <p:extLst>
      <p:ext uri="{BB962C8B-B14F-4D97-AF65-F5344CB8AC3E}">
        <p14:creationId xmlns:p14="http://schemas.microsoft.com/office/powerpoint/2010/main" val="32262116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112ACEBA-0530-945D-C475-974BBF8638B0}"/>
              </a:ext>
            </a:extLst>
          </p:cNvPr>
          <p:cNvSpPr>
            <a:spLocks noGrp="1"/>
          </p:cNvSpPr>
          <p:nvPr>
            <p:ph type="title"/>
          </p:nvPr>
        </p:nvSpPr>
        <p:spPr/>
        <p:txBody>
          <a:bodyPr/>
          <a:lstStyle/>
          <a:p>
            <a:r>
              <a:rPr lang="sv-SE"/>
              <a:t>						Vad har IVO sett 2022?</a:t>
            </a:r>
          </a:p>
        </p:txBody>
      </p:sp>
      <p:pic>
        <p:nvPicPr>
          <p:cNvPr id="9" name="Platshållare för innehåll 8">
            <a:extLst>
              <a:ext uri="{FF2B5EF4-FFF2-40B4-BE49-F238E27FC236}">
                <a16:creationId xmlns:a16="http://schemas.microsoft.com/office/drawing/2014/main" id="{EC128216-BC76-5B9C-BFD2-CE4D13018FDC}"/>
              </a:ext>
            </a:extLst>
          </p:cNvPr>
          <p:cNvPicPr>
            <a:picLocks noGrp="1" noChangeAspect="1"/>
          </p:cNvPicPr>
          <p:nvPr>
            <p:ph idx="1"/>
          </p:nvPr>
        </p:nvPicPr>
        <p:blipFill>
          <a:blip r:embed="rId3"/>
          <a:stretch>
            <a:fillRect/>
          </a:stretch>
        </p:blipFill>
        <p:spPr>
          <a:xfrm>
            <a:off x="987066" y="213575"/>
            <a:ext cx="5236452" cy="5558146"/>
          </a:xfrm>
        </p:spPr>
      </p:pic>
      <p:sp>
        <p:nvSpPr>
          <p:cNvPr id="10" name="Pil: höger 9">
            <a:extLst>
              <a:ext uri="{FF2B5EF4-FFF2-40B4-BE49-F238E27FC236}">
                <a16:creationId xmlns:a16="http://schemas.microsoft.com/office/drawing/2014/main" id="{2F005EFE-FA44-581D-5C04-C8126422BF21}"/>
              </a:ext>
            </a:extLst>
          </p:cNvPr>
          <p:cNvSpPr/>
          <p:nvPr/>
        </p:nvSpPr>
        <p:spPr>
          <a:xfrm>
            <a:off x="132946" y="3085228"/>
            <a:ext cx="978408" cy="484632"/>
          </a:xfrm>
          <a:prstGeom prst="rightArrow">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textruta 11">
            <a:extLst>
              <a:ext uri="{FF2B5EF4-FFF2-40B4-BE49-F238E27FC236}">
                <a16:creationId xmlns:a16="http://schemas.microsoft.com/office/drawing/2014/main" id="{13D65702-E6D8-4434-A944-93F279289679}"/>
              </a:ext>
            </a:extLst>
          </p:cNvPr>
          <p:cNvSpPr txBox="1"/>
          <p:nvPr/>
        </p:nvSpPr>
        <p:spPr>
          <a:xfrm>
            <a:off x="987066" y="6604986"/>
            <a:ext cx="4783419" cy="369332"/>
          </a:xfrm>
          <a:prstGeom prst="rect">
            <a:avLst/>
          </a:prstGeom>
          <a:noFill/>
        </p:spPr>
        <p:txBody>
          <a:bodyPr wrap="square" rtlCol="0">
            <a:spAutoFit/>
          </a:bodyPr>
          <a:lstStyle/>
          <a:p>
            <a:r>
              <a:rPr lang="sv-SE">
                <a:hlinkClick r:id="rId4"/>
              </a:rPr>
              <a:t>Källa: Vad har IVO sett 2022?</a:t>
            </a:r>
            <a:endParaRPr lang="sv-SE"/>
          </a:p>
        </p:txBody>
      </p:sp>
    </p:spTree>
    <p:extLst>
      <p:ext uri="{BB962C8B-B14F-4D97-AF65-F5344CB8AC3E}">
        <p14:creationId xmlns:p14="http://schemas.microsoft.com/office/powerpoint/2010/main" val="36529238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821AC3-5629-0A7D-1305-6B9E086BC6DB}"/>
              </a:ext>
            </a:extLst>
          </p:cNvPr>
          <p:cNvSpPr>
            <a:spLocks noGrp="1"/>
          </p:cNvSpPr>
          <p:nvPr>
            <p:ph type="title"/>
          </p:nvPr>
        </p:nvSpPr>
        <p:spPr/>
        <p:txBody>
          <a:bodyPr/>
          <a:lstStyle/>
          <a:p>
            <a:r>
              <a:rPr lang="sv-SE"/>
              <a:t>Kompetensportalen </a:t>
            </a:r>
          </a:p>
        </p:txBody>
      </p:sp>
      <p:sp>
        <p:nvSpPr>
          <p:cNvPr id="5" name="Platshållare för innehåll 4">
            <a:extLst>
              <a:ext uri="{FF2B5EF4-FFF2-40B4-BE49-F238E27FC236}">
                <a16:creationId xmlns:a16="http://schemas.microsoft.com/office/drawing/2014/main" id="{F57ED7F1-A978-6A09-BEB0-F5CF7A1039A5}"/>
              </a:ext>
            </a:extLst>
          </p:cNvPr>
          <p:cNvSpPr>
            <a:spLocks noGrp="1"/>
          </p:cNvSpPr>
          <p:nvPr>
            <p:ph sz="half" idx="2"/>
          </p:nvPr>
        </p:nvSpPr>
        <p:spPr/>
        <p:txBody>
          <a:bodyPr>
            <a:normAutofit/>
          </a:bodyPr>
          <a:lstStyle/>
          <a:p>
            <a:r>
              <a:rPr lang="sv-SE"/>
              <a:t>Säker vård- introduktionsutbildning</a:t>
            </a:r>
          </a:p>
          <a:p>
            <a:endParaRPr lang="sv-SE"/>
          </a:p>
        </p:txBody>
      </p:sp>
      <p:pic>
        <p:nvPicPr>
          <p:cNvPr id="10" name="Bildobjekt 9">
            <a:extLst>
              <a:ext uri="{FF2B5EF4-FFF2-40B4-BE49-F238E27FC236}">
                <a16:creationId xmlns:a16="http://schemas.microsoft.com/office/drawing/2014/main" id="{87639C14-6B57-9127-4D48-713B57922DC2}"/>
              </a:ext>
            </a:extLst>
          </p:cNvPr>
          <p:cNvPicPr>
            <a:picLocks noChangeAspect="1"/>
          </p:cNvPicPr>
          <p:nvPr/>
        </p:nvPicPr>
        <p:blipFill>
          <a:blip r:embed="rId3"/>
          <a:stretch>
            <a:fillRect/>
          </a:stretch>
        </p:blipFill>
        <p:spPr>
          <a:xfrm>
            <a:off x="6350097" y="2627791"/>
            <a:ext cx="5595926" cy="2423603"/>
          </a:xfrm>
          <a:prstGeom prst="rect">
            <a:avLst/>
          </a:prstGeom>
        </p:spPr>
      </p:pic>
      <p:sp>
        <p:nvSpPr>
          <p:cNvPr id="12" name="Platshållare för innehåll 11">
            <a:extLst>
              <a:ext uri="{FF2B5EF4-FFF2-40B4-BE49-F238E27FC236}">
                <a16:creationId xmlns:a16="http://schemas.microsoft.com/office/drawing/2014/main" id="{C78AF17C-A680-4C50-8C0D-26C5F41288BD}"/>
              </a:ext>
            </a:extLst>
          </p:cNvPr>
          <p:cNvSpPr>
            <a:spLocks noGrp="1"/>
          </p:cNvSpPr>
          <p:nvPr>
            <p:ph sz="half" idx="1"/>
          </p:nvPr>
        </p:nvSpPr>
        <p:spPr/>
        <p:txBody>
          <a:bodyPr/>
          <a:lstStyle/>
          <a:p>
            <a:r>
              <a:rPr lang="sv-SE"/>
              <a:t>E-utbildning i patientsäkerhet</a:t>
            </a:r>
          </a:p>
          <a:p>
            <a:endParaRPr lang="sv-SE"/>
          </a:p>
        </p:txBody>
      </p:sp>
      <p:pic>
        <p:nvPicPr>
          <p:cNvPr id="14" name="Bildobjekt 13">
            <a:extLst>
              <a:ext uri="{FF2B5EF4-FFF2-40B4-BE49-F238E27FC236}">
                <a16:creationId xmlns:a16="http://schemas.microsoft.com/office/drawing/2014/main" id="{39A0C19D-7E24-6049-CAF3-A5027DA2A3D8}"/>
              </a:ext>
            </a:extLst>
          </p:cNvPr>
          <p:cNvPicPr>
            <a:picLocks noChangeAspect="1"/>
          </p:cNvPicPr>
          <p:nvPr/>
        </p:nvPicPr>
        <p:blipFill>
          <a:blip r:embed="rId4"/>
          <a:stretch>
            <a:fillRect/>
          </a:stretch>
        </p:blipFill>
        <p:spPr>
          <a:xfrm>
            <a:off x="519113" y="2352583"/>
            <a:ext cx="5735586" cy="2698811"/>
          </a:xfrm>
          <a:prstGeom prst="rect">
            <a:avLst/>
          </a:prstGeom>
        </p:spPr>
      </p:pic>
    </p:spTree>
    <p:extLst>
      <p:ext uri="{BB962C8B-B14F-4D97-AF65-F5344CB8AC3E}">
        <p14:creationId xmlns:p14="http://schemas.microsoft.com/office/powerpoint/2010/main" val="3571392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14EB630-B05E-91A0-3550-036F425884D6}"/>
              </a:ext>
            </a:extLst>
          </p:cNvPr>
          <p:cNvSpPr>
            <a:spLocks noGrp="1"/>
          </p:cNvSpPr>
          <p:nvPr>
            <p:ph type="title"/>
          </p:nvPr>
        </p:nvSpPr>
        <p:spPr>
          <a:xfrm>
            <a:off x="344047" y="718918"/>
            <a:ext cx="10465200" cy="648000"/>
          </a:xfrm>
        </p:spPr>
        <p:txBody>
          <a:bodyPr/>
          <a:lstStyle/>
          <a:p>
            <a:r>
              <a:rPr lang="sv-SE"/>
              <a:t>Dina favoriter </a:t>
            </a:r>
          </a:p>
        </p:txBody>
      </p:sp>
      <p:sp>
        <p:nvSpPr>
          <p:cNvPr id="3" name="Platshållare för innehåll 2">
            <a:extLst>
              <a:ext uri="{FF2B5EF4-FFF2-40B4-BE49-F238E27FC236}">
                <a16:creationId xmlns:a16="http://schemas.microsoft.com/office/drawing/2014/main" id="{A18345FD-794C-725D-E4BC-99C9D6CEA62C}"/>
              </a:ext>
            </a:extLst>
          </p:cNvPr>
          <p:cNvSpPr>
            <a:spLocks noGrp="1"/>
          </p:cNvSpPr>
          <p:nvPr>
            <p:ph sz="half" idx="1"/>
          </p:nvPr>
        </p:nvSpPr>
        <p:spPr>
          <a:xfrm>
            <a:off x="164753" y="1534660"/>
            <a:ext cx="5166000" cy="4351338"/>
          </a:xfrm>
        </p:spPr>
        <p:txBody>
          <a:bodyPr/>
          <a:lstStyle/>
          <a:p>
            <a:r>
              <a:rPr lang="sv-SE">
                <a:hlinkClick r:id="rId3"/>
              </a:rPr>
              <a:t>Socialstyrelsen</a:t>
            </a:r>
            <a:r>
              <a:rPr lang="sv-SE"/>
              <a:t> </a:t>
            </a:r>
            <a:br>
              <a:rPr lang="sv-SE"/>
            </a:br>
            <a:endParaRPr lang="sv-SE"/>
          </a:p>
        </p:txBody>
      </p:sp>
      <p:pic>
        <p:nvPicPr>
          <p:cNvPr id="8" name="Platshållare för innehåll 7" descr="En bild som visar text&#10;&#10;Automatiskt genererad beskrivning">
            <a:extLst>
              <a:ext uri="{FF2B5EF4-FFF2-40B4-BE49-F238E27FC236}">
                <a16:creationId xmlns:a16="http://schemas.microsoft.com/office/drawing/2014/main" id="{4B073254-EDF2-FB8B-7631-06909F540613}"/>
              </a:ext>
            </a:extLst>
          </p:cNvPr>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4087447" y="1964053"/>
            <a:ext cx="3564000" cy="2680040"/>
          </a:xfrm>
        </p:spPr>
      </p:pic>
      <p:sp>
        <p:nvSpPr>
          <p:cNvPr id="6" name="Platshållare för innehåll 2">
            <a:extLst>
              <a:ext uri="{FF2B5EF4-FFF2-40B4-BE49-F238E27FC236}">
                <a16:creationId xmlns:a16="http://schemas.microsoft.com/office/drawing/2014/main" id="{88DF4C4E-20CD-12ED-B037-0EB279F6195F}"/>
              </a:ext>
            </a:extLst>
          </p:cNvPr>
          <p:cNvSpPr txBox="1">
            <a:spLocks/>
          </p:cNvSpPr>
          <p:nvPr/>
        </p:nvSpPr>
        <p:spPr>
          <a:xfrm>
            <a:off x="4100257" y="1503882"/>
            <a:ext cx="5166000" cy="4351338"/>
          </a:xfrm>
          <a:prstGeom prst="rect">
            <a:avLst/>
          </a:prstGeom>
        </p:spPr>
        <p:txBody>
          <a:bodyPr vert="horz" lIns="91440" tIns="45720" rIns="91440" bIns="45720" rtlCol="0">
            <a:normAutofit/>
          </a:bodyPr>
          <a:lstStyle>
            <a:lvl1pPr marL="252000" indent="-252000" algn="l" defTabSz="914400" rtl="0" eaLnBrk="1" latinLnBrk="0" hangingPunct="1">
              <a:lnSpc>
                <a:spcPct val="110000"/>
              </a:lnSpc>
              <a:spcBef>
                <a:spcPts val="600"/>
              </a:spcBef>
              <a:buClr>
                <a:schemeClr val="accent1"/>
              </a:buClr>
              <a:buFont typeface="Wingdings" panose="05000000000000000000" pitchFamily="2" charset="2"/>
              <a:buChar char="§"/>
              <a:defRPr sz="2200" kern="1200">
                <a:solidFill>
                  <a:schemeClr val="tx1"/>
                </a:solidFill>
                <a:latin typeface="+mn-lt"/>
                <a:ea typeface="+mn-ea"/>
                <a:cs typeface="+mn-cs"/>
              </a:defRPr>
            </a:lvl1pPr>
            <a:lvl2pPr marL="504000" indent="-252000" algn="l" defTabSz="914400" rtl="0" eaLnBrk="1" latinLnBrk="0" hangingPunct="1">
              <a:lnSpc>
                <a:spcPct val="110000"/>
              </a:lnSpc>
              <a:spcBef>
                <a:spcPts val="600"/>
              </a:spcBef>
              <a:buClr>
                <a:schemeClr val="tx1">
                  <a:lumMod val="75000"/>
                  <a:lumOff val="25000"/>
                </a:schemeClr>
              </a:buClr>
              <a:buFont typeface="Verdana" panose="020B0604030504040204" pitchFamily="34" charset="0"/>
              <a:buChar char="–"/>
              <a:defRPr sz="2000" kern="1200">
                <a:solidFill>
                  <a:schemeClr val="tx1"/>
                </a:solidFill>
                <a:latin typeface="+mn-lt"/>
                <a:ea typeface="+mn-ea"/>
                <a:cs typeface="+mn-cs"/>
              </a:defRPr>
            </a:lvl2pPr>
            <a:lvl3pPr marL="756000" indent="-252000" algn="l" defTabSz="914400" rtl="0" eaLnBrk="1" latinLnBrk="0" hangingPunct="1">
              <a:lnSpc>
                <a:spcPct val="110000"/>
              </a:lnSpc>
              <a:spcBef>
                <a:spcPts val="600"/>
              </a:spcBef>
              <a:buClr>
                <a:schemeClr val="bg1">
                  <a:lumMod val="50000"/>
                </a:schemeClr>
              </a:buClr>
              <a:buFont typeface="Wingdings" panose="05000000000000000000" pitchFamily="2" charset="2"/>
              <a:buChar char="§"/>
              <a:defRPr sz="2000" kern="1200">
                <a:solidFill>
                  <a:schemeClr val="tx1"/>
                </a:solidFill>
                <a:latin typeface="+mn-lt"/>
                <a:ea typeface="+mn-ea"/>
                <a:cs typeface="+mn-cs"/>
              </a:defRPr>
            </a:lvl3pPr>
            <a:lvl4pPr marL="1008000" indent="-252000" algn="l" defTabSz="914400" rtl="0" eaLnBrk="1" latinLnBrk="0" hangingPunct="1">
              <a:lnSpc>
                <a:spcPct val="110000"/>
              </a:lnSpc>
              <a:spcBef>
                <a:spcPts val="600"/>
              </a:spcBef>
              <a:buClr>
                <a:schemeClr val="tx1">
                  <a:lumMod val="75000"/>
                  <a:lumOff val="25000"/>
                </a:schemeClr>
              </a:buClr>
              <a:buFont typeface="Verdana" panose="020B0604030504040204" pitchFamily="34" charset="0"/>
              <a:buChar char="–"/>
              <a:defRPr sz="2000" kern="1200">
                <a:solidFill>
                  <a:schemeClr val="tx1"/>
                </a:solidFill>
                <a:latin typeface="+mn-lt"/>
                <a:ea typeface="+mn-ea"/>
                <a:cs typeface="+mn-cs"/>
              </a:defRPr>
            </a:lvl4pPr>
            <a:lvl5pPr marL="252000" indent="-252000" algn="l" defTabSz="914400" rtl="0" eaLnBrk="1" latinLnBrk="0" hangingPunct="1">
              <a:lnSpc>
                <a:spcPct val="110000"/>
              </a:lnSpc>
              <a:spcBef>
                <a:spcPts val="600"/>
              </a:spcBef>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hlinkClick r:id="rId5">
                  <a:extLst>
                    <a:ext uri="{A12FA001-AC4F-418D-AE19-62706E023703}">
                      <ahyp:hlinkClr xmlns:ahyp="http://schemas.microsoft.com/office/drawing/2018/hyperlinkcolor" val="tx"/>
                    </a:ext>
                  </a:extLst>
                </a:hlinkClick>
              </a:rPr>
              <a:t>Vårdhandboken</a:t>
            </a:r>
            <a:br>
              <a:rPr lang="sv-SE"/>
            </a:br>
            <a:br>
              <a:rPr lang="sv-SE"/>
            </a:br>
            <a:endParaRPr lang="sv-SE"/>
          </a:p>
        </p:txBody>
      </p:sp>
      <p:sp>
        <p:nvSpPr>
          <p:cNvPr id="9" name="Platshållare för innehåll 2">
            <a:extLst>
              <a:ext uri="{FF2B5EF4-FFF2-40B4-BE49-F238E27FC236}">
                <a16:creationId xmlns:a16="http://schemas.microsoft.com/office/drawing/2014/main" id="{1377B17A-7FEF-5681-E424-BAB9D116F012}"/>
              </a:ext>
            </a:extLst>
          </p:cNvPr>
          <p:cNvSpPr txBox="1">
            <a:spLocks/>
          </p:cNvSpPr>
          <p:nvPr/>
        </p:nvSpPr>
        <p:spPr>
          <a:xfrm>
            <a:off x="7453059" y="1476001"/>
            <a:ext cx="5166000" cy="4351338"/>
          </a:xfrm>
          <a:prstGeom prst="rect">
            <a:avLst/>
          </a:prstGeom>
        </p:spPr>
        <p:txBody>
          <a:bodyPr vert="horz" lIns="91440" tIns="45720" rIns="91440" bIns="45720" rtlCol="0">
            <a:normAutofit/>
          </a:bodyPr>
          <a:lstStyle>
            <a:lvl1pPr marL="252000" indent="-252000" algn="l" defTabSz="914400" rtl="0" eaLnBrk="1" latinLnBrk="0" hangingPunct="1">
              <a:lnSpc>
                <a:spcPct val="110000"/>
              </a:lnSpc>
              <a:spcBef>
                <a:spcPts val="600"/>
              </a:spcBef>
              <a:buClr>
                <a:schemeClr val="accent1"/>
              </a:buClr>
              <a:buFont typeface="Wingdings" panose="05000000000000000000" pitchFamily="2" charset="2"/>
              <a:buChar char="§"/>
              <a:defRPr sz="2200" kern="1200">
                <a:solidFill>
                  <a:schemeClr val="tx1"/>
                </a:solidFill>
                <a:latin typeface="+mn-lt"/>
                <a:ea typeface="+mn-ea"/>
                <a:cs typeface="+mn-cs"/>
              </a:defRPr>
            </a:lvl1pPr>
            <a:lvl2pPr marL="504000" indent="-252000" algn="l" defTabSz="914400" rtl="0" eaLnBrk="1" latinLnBrk="0" hangingPunct="1">
              <a:lnSpc>
                <a:spcPct val="110000"/>
              </a:lnSpc>
              <a:spcBef>
                <a:spcPts val="600"/>
              </a:spcBef>
              <a:buClr>
                <a:schemeClr val="tx1">
                  <a:lumMod val="75000"/>
                  <a:lumOff val="25000"/>
                </a:schemeClr>
              </a:buClr>
              <a:buFont typeface="Verdana" panose="020B0604030504040204" pitchFamily="34" charset="0"/>
              <a:buChar char="–"/>
              <a:defRPr sz="2000" kern="1200">
                <a:solidFill>
                  <a:schemeClr val="tx1"/>
                </a:solidFill>
                <a:latin typeface="+mn-lt"/>
                <a:ea typeface="+mn-ea"/>
                <a:cs typeface="+mn-cs"/>
              </a:defRPr>
            </a:lvl2pPr>
            <a:lvl3pPr marL="756000" indent="-252000" algn="l" defTabSz="914400" rtl="0" eaLnBrk="1" latinLnBrk="0" hangingPunct="1">
              <a:lnSpc>
                <a:spcPct val="110000"/>
              </a:lnSpc>
              <a:spcBef>
                <a:spcPts val="600"/>
              </a:spcBef>
              <a:buClr>
                <a:schemeClr val="bg1">
                  <a:lumMod val="50000"/>
                </a:schemeClr>
              </a:buClr>
              <a:buFont typeface="Wingdings" panose="05000000000000000000" pitchFamily="2" charset="2"/>
              <a:buChar char="§"/>
              <a:defRPr sz="2000" kern="1200">
                <a:solidFill>
                  <a:schemeClr val="tx1"/>
                </a:solidFill>
                <a:latin typeface="+mn-lt"/>
                <a:ea typeface="+mn-ea"/>
                <a:cs typeface="+mn-cs"/>
              </a:defRPr>
            </a:lvl3pPr>
            <a:lvl4pPr marL="1008000" indent="-252000" algn="l" defTabSz="914400" rtl="0" eaLnBrk="1" latinLnBrk="0" hangingPunct="1">
              <a:lnSpc>
                <a:spcPct val="110000"/>
              </a:lnSpc>
              <a:spcBef>
                <a:spcPts val="600"/>
              </a:spcBef>
              <a:buClr>
                <a:schemeClr val="tx1">
                  <a:lumMod val="75000"/>
                  <a:lumOff val="25000"/>
                </a:schemeClr>
              </a:buClr>
              <a:buFont typeface="Verdana" panose="020B0604030504040204" pitchFamily="34" charset="0"/>
              <a:buChar char="–"/>
              <a:defRPr sz="2000" kern="1200">
                <a:solidFill>
                  <a:schemeClr val="tx1"/>
                </a:solidFill>
                <a:latin typeface="+mn-lt"/>
                <a:ea typeface="+mn-ea"/>
                <a:cs typeface="+mn-cs"/>
              </a:defRPr>
            </a:lvl4pPr>
            <a:lvl5pPr marL="252000" indent="-252000" algn="l" defTabSz="914400" rtl="0" eaLnBrk="1" latinLnBrk="0" hangingPunct="1">
              <a:lnSpc>
                <a:spcPct val="110000"/>
              </a:lnSpc>
              <a:spcBef>
                <a:spcPts val="600"/>
              </a:spcBef>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hlinkClick r:id="rId6"/>
              </a:rPr>
              <a:t>Sveriges Kommuner och Regioner</a:t>
            </a:r>
            <a:endParaRPr lang="sv-SE"/>
          </a:p>
        </p:txBody>
      </p:sp>
      <p:pic>
        <p:nvPicPr>
          <p:cNvPr id="11" name="Bildobjekt 10" descr="En bild som visar text&#10;&#10;Automatiskt genererad beskrivning">
            <a:extLst>
              <a:ext uri="{FF2B5EF4-FFF2-40B4-BE49-F238E27FC236}">
                <a16:creationId xmlns:a16="http://schemas.microsoft.com/office/drawing/2014/main" id="{B5DC046B-63DE-084E-CB29-CDF748E5EA5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6773" y="1964053"/>
            <a:ext cx="3348000" cy="2902219"/>
          </a:xfrm>
          <a:prstGeom prst="rect">
            <a:avLst/>
          </a:prstGeom>
        </p:spPr>
      </p:pic>
      <p:pic>
        <p:nvPicPr>
          <p:cNvPr id="13" name="Bildobjekt 12" descr="En bild som visar text&#10;&#10;Automatiskt genererad beskrivning">
            <a:extLst>
              <a:ext uri="{FF2B5EF4-FFF2-40B4-BE49-F238E27FC236}">
                <a16:creationId xmlns:a16="http://schemas.microsoft.com/office/drawing/2014/main" id="{CCA54CE5-24AF-0FEE-E210-3CCEA63095B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80277" y="2022272"/>
            <a:ext cx="3966393" cy="2844000"/>
          </a:xfrm>
          <a:prstGeom prst="rect">
            <a:avLst/>
          </a:prstGeom>
        </p:spPr>
      </p:pic>
    </p:spTree>
    <p:extLst>
      <p:ext uri="{BB962C8B-B14F-4D97-AF65-F5344CB8AC3E}">
        <p14:creationId xmlns:p14="http://schemas.microsoft.com/office/powerpoint/2010/main" val="988383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D52332-24CF-40E0-9627-6B492A8A8142}"/>
              </a:ext>
            </a:extLst>
          </p:cNvPr>
          <p:cNvSpPr>
            <a:spLocks noGrp="1"/>
          </p:cNvSpPr>
          <p:nvPr>
            <p:ph type="title"/>
          </p:nvPr>
        </p:nvSpPr>
        <p:spPr>
          <a:xfrm>
            <a:off x="863999" y="720000"/>
            <a:ext cx="4104000" cy="1069975"/>
          </a:xfrm>
        </p:spPr>
        <p:txBody>
          <a:bodyPr anchor="b">
            <a:normAutofit/>
          </a:bodyPr>
          <a:lstStyle/>
          <a:p>
            <a:r>
              <a:rPr lang="sv-SE"/>
              <a:t>Utmaning!</a:t>
            </a:r>
          </a:p>
        </p:txBody>
      </p:sp>
      <p:pic>
        <p:nvPicPr>
          <p:cNvPr id="5" name="Bildobjekt 4">
            <a:extLst>
              <a:ext uri="{FF2B5EF4-FFF2-40B4-BE49-F238E27FC236}">
                <a16:creationId xmlns:a16="http://schemas.microsoft.com/office/drawing/2014/main" id="{12BDC4B8-2328-06F4-3698-964C3CF8B9A1}"/>
              </a:ext>
            </a:extLst>
          </p:cNvPr>
          <p:cNvPicPr>
            <a:picLocks noChangeAspect="1"/>
          </p:cNvPicPr>
          <p:nvPr/>
        </p:nvPicPr>
        <p:blipFill>
          <a:blip r:embed="rId2"/>
          <a:stretch>
            <a:fillRect/>
          </a:stretch>
        </p:blipFill>
        <p:spPr>
          <a:xfrm>
            <a:off x="5274628" y="2898397"/>
            <a:ext cx="6172200" cy="925830"/>
          </a:xfrm>
          <a:prstGeom prst="rect">
            <a:avLst/>
          </a:prstGeom>
          <a:noFill/>
        </p:spPr>
      </p:pic>
      <p:sp>
        <p:nvSpPr>
          <p:cNvPr id="3" name="Platshållare för innehåll 2">
            <a:extLst>
              <a:ext uri="{FF2B5EF4-FFF2-40B4-BE49-F238E27FC236}">
                <a16:creationId xmlns:a16="http://schemas.microsoft.com/office/drawing/2014/main" id="{66125A8C-692B-4568-AADB-01C4C143708D}"/>
              </a:ext>
            </a:extLst>
          </p:cNvPr>
          <p:cNvSpPr>
            <a:spLocks noGrp="1"/>
          </p:cNvSpPr>
          <p:nvPr>
            <p:ph type="body" sz="half" idx="2"/>
          </p:nvPr>
        </p:nvSpPr>
        <p:spPr>
          <a:xfrm>
            <a:off x="863999" y="1908000"/>
            <a:ext cx="4104000" cy="3811588"/>
          </a:xfrm>
        </p:spPr>
        <p:txBody>
          <a:bodyPr>
            <a:normAutofit/>
          </a:bodyPr>
          <a:lstStyle/>
          <a:p>
            <a:r>
              <a:rPr lang="sv-SE"/>
              <a:t>Utvecklingen går snabbt framåt, mer och mer avancerade läkemedel och det finns fler sällsynta diagnoser som får botande eller lindrande läkemedel.</a:t>
            </a:r>
          </a:p>
          <a:p>
            <a:r>
              <a:rPr lang="sv-SE"/>
              <a:t>Mer avancerad teknik och mer ”målsökande” läkemedel kostar mera pengar. </a:t>
            </a:r>
          </a:p>
        </p:txBody>
      </p:sp>
      <p:pic>
        <p:nvPicPr>
          <p:cNvPr id="7" name="Bildobjekt 6">
            <a:extLst>
              <a:ext uri="{FF2B5EF4-FFF2-40B4-BE49-F238E27FC236}">
                <a16:creationId xmlns:a16="http://schemas.microsoft.com/office/drawing/2014/main" id="{9F0DF239-B3BC-B169-ABFC-87A80C3446AE}"/>
              </a:ext>
            </a:extLst>
          </p:cNvPr>
          <p:cNvPicPr>
            <a:picLocks noChangeAspect="1"/>
          </p:cNvPicPr>
          <p:nvPr/>
        </p:nvPicPr>
        <p:blipFill>
          <a:blip r:embed="rId3"/>
          <a:stretch>
            <a:fillRect/>
          </a:stretch>
        </p:blipFill>
        <p:spPr>
          <a:xfrm>
            <a:off x="4967999" y="4480560"/>
            <a:ext cx="5061656" cy="1875790"/>
          </a:xfrm>
          <a:prstGeom prst="rect">
            <a:avLst/>
          </a:prstGeom>
        </p:spPr>
      </p:pic>
      <p:pic>
        <p:nvPicPr>
          <p:cNvPr id="9" name="Bildobjekt 8">
            <a:extLst>
              <a:ext uri="{FF2B5EF4-FFF2-40B4-BE49-F238E27FC236}">
                <a16:creationId xmlns:a16="http://schemas.microsoft.com/office/drawing/2014/main" id="{2F18B3A0-8B24-88FB-8B2B-81E49D49163A}"/>
              </a:ext>
            </a:extLst>
          </p:cNvPr>
          <p:cNvPicPr>
            <a:picLocks noChangeAspect="1"/>
          </p:cNvPicPr>
          <p:nvPr/>
        </p:nvPicPr>
        <p:blipFill>
          <a:blip r:embed="rId4"/>
          <a:stretch>
            <a:fillRect/>
          </a:stretch>
        </p:blipFill>
        <p:spPr>
          <a:xfrm>
            <a:off x="5400050" y="165005"/>
            <a:ext cx="5738476" cy="1824449"/>
          </a:xfrm>
          <a:prstGeom prst="rect">
            <a:avLst/>
          </a:prstGeom>
        </p:spPr>
      </p:pic>
    </p:spTree>
    <p:extLst>
      <p:ext uri="{BB962C8B-B14F-4D97-AF65-F5344CB8AC3E}">
        <p14:creationId xmlns:p14="http://schemas.microsoft.com/office/powerpoint/2010/main" val="1119754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9988C3-42F4-0F14-00EF-20AEAB14CCD6}"/>
              </a:ext>
            </a:extLst>
          </p:cNvPr>
          <p:cNvSpPr>
            <a:spLocks noGrp="1"/>
          </p:cNvSpPr>
          <p:nvPr>
            <p:ph type="title"/>
          </p:nvPr>
        </p:nvSpPr>
        <p:spPr/>
        <p:txBody>
          <a:bodyPr/>
          <a:lstStyle/>
          <a:p>
            <a:r>
              <a:rPr lang="sv-SE"/>
              <a:t>Kostnadsutveckling</a:t>
            </a:r>
          </a:p>
        </p:txBody>
      </p:sp>
      <p:pic>
        <p:nvPicPr>
          <p:cNvPr id="11" name="Bildobjekt 10">
            <a:extLst>
              <a:ext uri="{FF2B5EF4-FFF2-40B4-BE49-F238E27FC236}">
                <a16:creationId xmlns:a16="http://schemas.microsoft.com/office/drawing/2014/main" id="{1869CC27-61B1-38B1-D277-4A232C0E915D}"/>
              </a:ext>
            </a:extLst>
          </p:cNvPr>
          <p:cNvPicPr>
            <a:picLocks noChangeAspect="1"/>
          </p:cNvPicPr>
          <p:nvPr/>
        </p:nvPicPr>
        <p:blipFill>
          <a:blip r:embed="rId2"/>
          <a:stretch>
            <a:fillRect/>
          </a:stretch>
        </p:blipFill>
        <p:spPr>
          <a:xfrm>
            <a:off x="276606" y="1479042"/>
            <a:ext cx="5055108" cy="3290316"/>
          </a:xfrm>
          <a:prstGeom prst="rect">
            <a:avLst/>
          </a:prstGeom>
        </p:spPr>
      </p:pic>
      <p:pic>
        <p:nvPicPr>
          <p:cNvPr id="13" name="Bildobjekt 12">
            <a:extLst>
              <a:ext uri="{FF2B5EF4-FFF2-40B4-BE49-F238E27FC236}">
                <a16:creationId xmlns:a16="http://schemas.microsoft.com/office/drawing/2014/main" id="{4C261B4F-160D-A432-C3BE-BEFF18A8D216}"/>
              </a:ext>
            </a:extLst>
          </p:cNvPr>
          <p:cNvPicPr>
            <a:picLocks noChangeAspect="1"/>
          </p:cNvPicPr>
          <p:nvPr/>
        </p:nvPicPr>
        <p:blipFill>
          <a:blip r:embed="rId3"/>
          <a:stretch>
            <a:fillRect/>
          </a:stretch>
        </p:blipFill>
        <p:spPr>
          <a:xfrm>
            <a:off x="5816345" y="1479042"/>
            <a:ext cx="5475363" cy="3290316"/>
          </a:xfrm>
          <a:prstGeom prst="rect">
            <a:avLst/>
          </a:prstGeom>
        </p:spPr>
      </p:pic>
      <p:sp>
        <p:nvSpPr>
          <p:cNvPr id="14" name="textruta 13">
            <a:extLst>
              <a:ext uri="{FF2B5EF4-FFF2-40B4-BE49-F238E27FC236}">
                <a16:creationId xmlns:a16="http://schemas.microsoft.com/office/drawing/2014/main" id="{8A534D6D-AFA4-2C95-B2A2-54BE2F93CC60}"/>
              </a:ext>
            </a:extLst>
          </p:cNvPr>
          <p:cNvSpPr txBox="1"/>
          <p:nvPr/>
        </p:nvSpPr>
        <p:spPr>
          <a:xfrm>
            <a:off x="1197033" y="5386647"/>
            <a:ext cx="7109639" cy="646331"/>
          </a:xfrm>
          <a:prstGeom prst="rect">
            <a:avLst/>
          </a:prstGeom>
          <a:noFill/>
        </p:spPr>
        <p:txBody>
          <a:bodyPr wrap="none" rtlCol="0">
            <a:spAutoFit/>
          </a:bodyPr>
          <a:lstStyle/>
          <a:p>
            <a:r>
              <a:rPr lang="sv-SE"/>
              <a:t>Regionens kostnader har ökat med 23 Mkr första kvartalet (ca 10%)</a:t>
            </a:r>
          </a:p>
          <a:p>
            <a:r>
              <a:rPr lang="sv-SE"/>
              <a:t>Rikets genomsnittliga kostnader har ökat med ca 9%.</a:t>
            </a:r>
          </a:p>
        </p:txBody>
      </p:sp>
    </p:spTree>
    <p:extLst>
      <p:ext uri="{BB962C8B-B14F-4D97-AF65-F5344CB8AC3E}">
        <p14:creationId xmlns:p14="http://schemas.microsoft.com/office/powerpoint/2010/main" val="1568924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6A46912-2BFB-8730-76CB-1F9FF722FE22}"/>
              </a:ext>
            </a:extLst>
          </p:cNvPr>
          <p:cNvSpPr>
            <a:spLocks noGrp="1"/>
          </p:cNvSpPr>
          <p:nvPr>
            <p:ph type="title"/>
          </p:nvPr>
        </p:nvSpPr>
        <p:spPr/>
        <p:txBody>
          <a:bodyPr/>
          <a:lstStyle/>
          <a:p>
            <a:r>
              <a:rPr lang="sv-SE"/>
              <a:t>Preparat med högst kostnad 2023-kv1</a:t>
            </a:r>
          </a:p>
        </p:txBody>
      </p:sp>
      <p:graphicFrame>
        <p:nvGraphicFramePr>
          <p:cNvPr id="5" name="Platshållare för innehåll 4">
            <a:extLst>
              <a:ext uri="{FF2B5EF4-FFF2-40B4-BE49-F238E27FC236}">
                <a16:creationId xmlns:a16="http://schemas.microsoft.com/office/drawing/2014/main" id="{92120B52-5352-9AD6-225B-B32FB6F01F83}"/>
              </a:ext>
            </a:extLst>
          </p:cNvPr>
          <p:cNvGraphicFramePr>
            <a:graphicFrameLocks noGrp="1"/>
          </p:cNvGraphicFramePr>
          <p:nvPr>
            <p:ph idx="1"/>
            <p:extLst>
              <p:ext uri="{D42A27DB-BD31-4B8C-83A1-F6EECF244321}">
                <p14:modId xmlns:p14="http://schemas.microsoft.com/office/powerpoint/2010/main" val="2916164680"/>
              </p:ext>
            </p:extLst>
          </p:nvPr>
        </p:nvGraphicFramePr>
        <p:xfrm>
          <a:off x="586666" y="1368000"/>
          <a:ext cx="11371555" cy="503585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10989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7EACF41-33F9-74D6-C16C-AF88067600B0}"/>
              </a:ext>
            </a:extLst>
          </p:cNvPr>
          <p:cNvSpPr>
            <a:spLocks noGrp="1"/>
          </p:cNvSpPr>
          <p:nvPr>
            <p:ph type="title"/>
          </p:nvPr>
        </p:nvSpPr>
        <p:spPr/>
        <p:txBody>
          <a:bodyPr/>
          <a:lstStyle/>
          <a:p>
            <a:r>
              <a:rPr lang="sv-SE"/>
              <a:t>Läkemedel som ökar mest kostnad i Regionen</a:t>
            </a:r>
            <a:br>
              <a:rPr lang="sv-SE"/>
            </a:br>
            <a:r>
              <a:rPr lang="sv-SE" sz="3200"/>
              <a:t>Kvartal 1 2023 jmf 2022</a:t>
            </a:r>
            <a:endParaRPr lang="sv-SE"/>
          </a:p>
        </p:txBody>
      </p:sp>
      <p:graphicFrame>
        <p:nvGraphicFramePr>
          <p:cNvPr id="6" name="Tabell 6">
            <a:extLst>
              <a:ext uri="{FF2B5EF4-FFF2-40B4-BE49-F238E27FC236}">
                <a16:creationId xmlns:a16="http://schemas.microsoft.com/office/drawing/2014/main" id="{D45C5167-DD26-B2BE-58B9-A9A16B3E7172}"/>
              </a:ext>
            </a:extLst>
          </p:cNvPr>
          <p:cNvGraphicFramePr>
            <a:graphicFrameLocks noGrp="1"/>
          </p:cNvGraphicFramePr>
          <p:nvPr>
            <p:extLst>
              <p:ext uri="{D42A27DB-BD31-4B8C-83A1-F6EECF244321}">
                <p14:modId xmlns:p14="http://schemas.microsoft.com/office/powerpoint/2010/main" val="349035425"/>
              </p:ext>
            </p:extLst>
          </p:nvPr>
        </p:nvGraphicFramePr>
        <p:xfrm>
          <a:off x="975360" y="1874520"/>
          <a:ext cx="9753600" cy="4648200"/>
        </p:xfrm>
        <a:graphic>
          <a:graphicData uri="http://schemas.openxmlformats.org/drawingml/2006/table">
            <a:tbl>
              <a:tblPr firstRow="1" bandRow="1">
                <a:tableStyleId>{5C22544A-7EE6-4342-B048-85BDC9FD1C3A}</a:tableStyleId>
              </a:tblPr>
              <a:tblGrid>
                <a:gridCol w="2194560">
                  <a:extLst>
                    <a:ext uri="{9D8B030D-6E8A-4147-A177-3AD203B41FA5}">
                      <a16:colId xmlns:a16="http://schemas.microsoft.com/office/drawing/2014/main" val="135380210"/>
                    </a:ext>
                  </a:extLst>
                </a:gridCol>
                <a:gridCol w="1874520">
                  <a:extLst>
                    <a:ext uri="{9D8B030D-6E8A-4147-A177-3AD203B41FA5}">
                      <a16:colId xmlns:a16="http://schemas.microsoft.com/office/drawing/2014/main" val="450137221"/>
                    </a:ext>
                  </a:extLst>
                </a:gridCol>
                <a:gridCol w="2590800">
                  <a:extLst>
                    <a:ext uri="{9D8B030D-6E8A-4147-A177-3AD203B41FA5}">
                      <a16:colId xmlns:a16="http://schemas.microsoft.com/office/drawing/2014/main" val="2898411084"/>
                    </a:ext>
                  </a:extLst>
                </a:gridCol>
                <a:gridCol w="1828800">
                  <a:extLst>
                    <a:ext uri="{9D8B030D-6E8A-4147-A177-3AD203B41FA5}">
                      <a16:colId xmlns:a16="http://schemas.microsoft.com/office/drawing/2014/main" val="4188853918"/>
                    </a:ext>
                  </a:extLst>
                </a:gridCol>
                <a:gridCol w="1264920">
                  <a:extLst>
                    <a:ext uri="{9D8B030D-6E8A-4147-A177-3AD203B41FA5}">
                      <a16:colId xmlns:a16="http://schemas.microsoft.com/office/drawing/2014/main" val="1522338769"/>
                    </a:ext>
                  </a:extLst>
                </a:gridCol>
              </a:tblGrid>
              <a:tr h="638938">
                <a:tc>
                  <a:txBody>
                    <a:bodyPr/>
                    <a:lstStyle/>
                    <a:p>
                      <a:r>
                        <a:rPr lang="sv-SE"/>
                        <a:t>Läkemedelsgrupp</a:t>
                      </a:r>
                    </a:p>
                  </a:txBody>
                  <a:tcPr/>
                </a:tc>
                <a:tc>
                  <a:txBody>
                    <a:bodyPr/>
                    <a:lstStyle/>
                    <a:p>
                      <a:r>
                        <a:rPr lang="sv-SE" err="1"/>
                        <a:t>Indikationsomr</a:t>
                      </a:r>
                      <a:r>
                        <a:rPr lang="sv-SE"/>
                        <a:t>.</a:t>
                      </a:r>
                    </a:p>
                  </a:txBody>
                  <a:tcPr/>
                </a:tc>
                <a:tc>
                  <a:txBody>
                    <a:bodyPr/>
                    <a:lstStyle/>
                    <a:p>
                      <a:r>
                        <a:rPr lang="sv-SE"/>
                        <a:t>Dyraste läkemedel</a:t>
                      </a:r>
                    </a:p>
                  </a:txBody>
                  <a:tcPr/>
                </a:tc>
                <a:tc>
                  <a:txBody>
                    <a:bodyPr/>
                    <a:lstStyle/>
                    <a:p>
                      <a:r>
                        <a:rPr lang="sv-SE"/>
                        <a:t>Ökning i kronor</a:t>
                      </a:r>
                    </a:p>
                  </a:txBody>
                  <a:tcPr/>
                </a:tc>
                <a:tc>
                  <a:txBody>
                    <a:bodyPr/>
                    <a:lstStyle/>
                    <a:p>
                      <a:r>
                        <a:rPr lang="sv-SE"/>
                        <a:t>Ökning i procent </a:t>
                      </a:r>
                    </a:p>
                  </a:txBody>
                  <a:tcPr/>
                </a:tc>
                <a:extLst>
                  <a:ext uri="{0D108BD9-81ED-4DB2-BD59-A6C34878D82A}">
                    <a16:rowId xmlns:a16="http://schemas.microsoft.com/office/drawing/2014/main" val="1567188893"/>
                  </a:ext>
                </a:extLst>
              </a:tr>
              <a:tr h="638938">
                <a:tc>
                  <a:txBody>
                    <a:bodyPr/>
                    <a:lstStyle/>
                    <a:p>
                      <a:r>
                        <a:rPr lang="sv-SE"/>
                        <a:t>Monoklonala antikroppar </a:t>
                      </a:r>
                    </a:p>
                  </a:txBody>
                  <a:tcPr/>
                </a:tc>
                <a:tc>
                  <a:txBody>
                    <a:bodyPr/>
                    <a:lstStyle/>
                    <a:p>
                      <a:r>
                        <a:rPr lang="sv-SE"/>
                        <a:t>hematologi, onkologi</a:t>
                      </a:r>
                    </a:p>
                  </a:txBody>
                  <a:tcPr/>
                </a:tc>
                <a:tc>
                  <a:txBody>
                    <a:bodyPr/>
                    <a:lstStyle/>
                    <a:p>
                      <a:r>
                        <a:rPr lang="sv-SE" err="1"/>
                        <a:t>Darzalex</a:t>
                      </a:r>
                      <a:r>
                        <a:rPr lang="sv-SE"/>
                        <a:t>, </a:t>
                      </a:r>
                      <a:r>
                        <a:rPr lang="sv-SE" err="1"/>
                        <a:t>Keytruda</a:t>
                      </a:r>
                      <a:r>
                        <a:rPr lang="sv-SE"/>
                        <a:t> </a:t>
                      </a:r>
                    </a:p>
                  </a:txBody>
                  <a:tcPr/>
                </a:tc>
                <a:tc>
                  <a:txBody>
                    <a:bodyPr/>
                    <a:lstStyle/>
                    <a:p>
                      <a:r>
                        <a:rPr lang="sv-SE"/>
                        <a:t>+ 5,5Mkr </a:t>
                      </a:r>
                    </a:p>
                  </a:txBody>
                  <a:tcPr/>
                </a:tc>
                <a:tc>
                  <a:txBody>
                    <a:bodyPr/>
                    <a:lstStyle/>
                    <a:p>
                      <a:r>
                        <a:rPr lang="sv-SE"/>
                        <a:t>46%</a:t>
                      </a:r>
                    </a:p>
                  </a:txBody>
                  <a:tcPr/>
                </a:tc>
                <a:extLst>
                  <a:ext uri="{0D108BD9-81ED-4DB2-BD59-A6C34878D82A}">
                    <a16:rowId xmlns:a16="http://schemas.microsoft.com/office/drawing/2014/main" val="136982592"/>
                  </a:ext>
                </a:extLst>
              </a:tr>
              <a:tr h="810277">
                <a:tc>
                  <a:txBody>
                    <a:bodyPr/>
                    <a:lstStyle/>
                    <a:p>
                      <a:r>
                        <a:rPr lang="sv-SE"/>
                        <a:t>Proteinkinashämmare </a:t>
                      </a:r>
                    </a:p>
                  </a:txBody>
                  <a:tcPr/>
                </a:tc>
                <a:tc>
                  <a:txBody>
                    <a:bodyPr/>
                    <a:lstStyle/>
                    <a:p>
                      <a:r>
                        <a:rPr lang="sv-SE" err="1"/>
                        <a:t>lungsjd</a:t>
                      </a:r>
                      <a:r>
                        <a:rPr lang="sv-SE"/>
                        <a:t>, hematologi</a:t>
                      </a:r>
                    </a:p>
                  </a:txBody>
                  <a:tcPr/>
                </a:tc>
                <a:tc>
                  <a:txBody>
                    <a:bodyPr/>
                    <a:lstStyle/>
                    <a:p>
                      <a:r>
                        <a:rPr lang="sv-SE" err="1"/>
                        <a:t>Tagrisso</a:t>
                      </a:r>
                      <a:r>
                        <a:rPr lang="sv-SE"/>
                        <a:t>, </a:t>
                      </a:r>
                      <a:r>
                        <a:rPr lang="sv-SE" err="1"/>
                        <a:t>Ofev</a:t>
                      </a:r>
                      <a:r>
                        <a:rPr lang="sv-SE"/>
                        <a:t>, </a:t>
                      </a:r>
                      <a:r>
                        <a:rPr lang="sv-SE" err="1"/>
                        <a:t>Imbruvica</a:t>
                      </a:r>
                      <a:r>
                        <a:rPr lang="sv-SE"/>
                        <a:t> </a:t>
                      </a:r>
                    </a:p>
                  </a:txBody>
                  <a:tcPr/>
                </a:tc>
                <a:tc>
                  <a:txBody>
                    <a:bodyPr/>
                    <a:lstStyle/>
                    <a:p>
                      <a:r>
                        <a:rPr lang="sv-SE"/>
                        <a:t>+3,6 Mkr</a:t>
                      </a:r>
                    </a:p>
                  </a:txBody>
                  <a:tcPr/>
                </a:tc>
                <a:tc>
                  <a:txBody>
                    <a:bodyPr/>
                    <a:lstStyle/>
                    <a:p>
                      <a:r>
                        <a:rPr lang="sv-SE"/>
                        <a:t>58%</a:t>
                      </a:r>
                    </a:p>
                  </a:txBody>
                  <a:tcPr/>
                </a:tc>
                <a:extLst>
                  <a:ext uri="{0D108BD9-81ED-4DB2-BD59-A6C34878D82A}">
                    <a16:rowId xmlns:a16="http://schemas.microsoft.com/office/drawing/2014/main" val="1410627708"/>
                  </a:ext>
                </a:extLst>
              </a:tr>
              <a:tr h="713723">
                <a:tc>
                  <a:txBody>
                    <a:bodyPr/>
                    <a:lstStyle/>
                    <a:p>
                      <a:r>
                        <a:rPr lang="sv-SE"/>
                        <a:t>Medel med verkan på nervsystemet </a:t>
                      </a:r>
                    </a:p>
                  </a:txBody>
                  <a:tcPr/>
                </a:tc>
                <a:tc>
                  <a:txBody>
                    <a:bodyPr/>
                    <a:lstStyle/>
                    <a:p>
                      <a:r>
                        <a:rPr lang="sv-SE"/>
                        <a:t>Skellefteåsjukan</a:t>
                      </a:r>
                    </a:p>
                  </a:txBody>
                  <a:tcPr/>
                </a:tc>
                <a:tc>
                  <a:txBody>
                    <a:bodyPr/>
                    <a:lstStyle/>
                    <a:p>
                      <a:r>
                        <a:rPr lang="sv-SE" err="1"/>
                        <a:t>Vyndaqel</a:t>
                      </a:r>
                      <a:r>
                        <a:rPr lang="sv-SE"/>
                        <a:t>, </a:t>
                      </a:r>
                      <a:r>
                        <a:rPr lang="sv-SE" err="1"/>
                        <a:t>Onpattro</a:t>
                      </a:r>
                      <a:r>
                        <a:rPr lang="sv-SE"/>
                        <a:t> </a:t>
                      </a:r>
                    </a:p>
                  </a:txBody>
                  <a:tcPr/>
                </a:tc>
                <a:tc>
                  <a:txBody>
                    <a:bodyPr/>
                    <a:lstStyle/>
                    <a:p>
                      <a:r>
                        <a:rPr lang="sv-SE"/>
                        <a:t>+2,2Mkr </a:t>
                      </a:r>
                    </a:p>
                  </a:txBody>
                  <a:tcPr/>
                </a:tc>
                <a:tc>
                  <a:txBody>
                    <a:bodyPr/>
                    <a:lstStyle/>
                    <a:p>
                      <a:r>
                        <a:rPr lang="sv-SE"/>
                        <a:t>137%</a:t>
                      </a:r>
                    </a:p>
                  </a:txBody>
                  <a:tcPr/>
                </a:tc>
                <a:extLst>
                  <a:ext uri="{0D108BD9-81ED-4DB2-BD59-A6C34878D82A}">
                    <a16:rowId xmlns:a16="http://schemas.microsoft.com/office/drawing/2014/main" val="2631140572"/>
                  </a:ext>
                </a:extLst>
              </a:tr>
              <a:tr h="912768">
                <a:tc>
                  <a:txBody>
                    <a:bodyPr/>
                    <a:lstStyle/>
                    <a:p>
                      <a:r>
                        <a:rPr lang="sv-SE"/>
                        <a:t>Blodglukossänkande medel </a:t>
                      </a:r>
                      <a:r>
                        <a:rPr lang="sv-SE" err="1"/>
                        <a:t>exkl</a:t>
                      </a:r>
                      <a:r>
                        <a:rPr lang="sv-SE"/>
                        <a:t> </a:t>
                      </a:r>
                      <a:r>
                        <a:rPr lang="sv-SE" err="1"/>
                        <a:t>insuliner</a:t>
                      </a:r>
                      <a:r>
                        <a:rPr lang="sv-SE"/>
                        <a:t> </a:t>
                      </a:r>
                    </a:p>
                  </a:txBody>
                  <a:tcPr/>
                </a:tc>
                <a:tc>
                  <a:txBody>
                    <a:bodyPr/>
                    <a:lstStyle/>
                    <a:p>
                      <a:r>
                        <a:rPr lang="sv-SE"/>
                        <a:t>diabetes, njursvikt, hjärtsvikt</a:t>
                      </a:r>
                    </a:p>
                  </a:txBody>
                  <a:tcPr/>
                </a:tc>
                <a:tc>
                  <a:txBody>
                    <a:bodyPr/>
                    <a:lstStyle/>
                    <a:p>
                      <a:r>
                        <a:rPr lang="sv-SE" err="1"/>
                        <a:t>Rybelsus</a:t>
                      </a:r>
                      <a:r>
                        <a:rPr lang="sv-SE"/>
                        <a:t>, </a:t>
                      </a:r>
                      <a:r>
                        <a:rPr lang="sv-SE" err="1"/>
                        <a:t>Jardiance</a:t>
                      </a:r>
                      <a:r>
                        <a:rPr lang="sv-SE"/>
                        <a:t>, </a:t>
                      </a:r>
                      <a:r>
                        <a:rPr lang="sv-SE" err="1"/>
                        <a:t>Forxiga</a:t>
                      </a:r>
                      <a:r>
                        <a:rPr lang="sv-SE"/>
                        <a:t> </a:t>
                      </a:r>
                    </a:p>
                  </a:txBody>
                  <a:tcPr/>
                </a:tc>
                <a:tc>
                  <a:txBody>
                    <a:bodyPr/>
                    <a:lstStyle/>
                    <a:p>
                      <a:r>
                        <a:rPr lang="sv-SE"/>
                        <a:t>+1,4Mkr</a:t>
                      </a:r>
                    </a:p>
                  </a:txBody>
                  <a:tcPr/>
                </a:tc>
                <a:tc>
                  <a:txBody>
                    <a:bodyPr/>
                    <a:lstStyle/>
                    <a:p>
                      <a:r>
                        <a:rPr lang="sv-SE"/>
                        <a:t>14%</a:t>
                      </a:r>
                    </a:p>
                  </a:txBody>
                  <a:tcPr/>
                </a:tc>
                <a:extLst>
                  <a:ext uri="{0D108BD9-81ED-4DB2-BD59-A6C34878D82A}">
                    <a16:rowId xmlns:a16="http://schemas.microsoft.com/office/drawing/2014/main" val="1425077667"/>
                  </a:ext>
                </a:extLst>
              </a:tr>
              <a:tr h="929640">
                <a:tc>
                  <a:txBody>
                    <a:bodyPr/>
                    <a:lstStyle/>
                    <a:p>
                      <a:r>
                        <a:rPr lang="sv-SE"/>
                        <a:t>Övriga medel vid sjukdom i andningsorganen </a:t>
                      </a:r>
                    </a:p>
                  </a:txBody>
                  <a:tcPr/>
                </a:tc>
                <a:tc>
                  <a:txBody>
                    <a:bodyPr/>
                    <a:lstStyle/>
                    <a:p>
                      <a:r>
                        <a:rPr lang="sv-SE"/>
                        <a:t>Cystisk Fibros</a:t>
                      </a:r>
                    </a:p>
                  </a:txBody>
                  <a:tcPr/>
                </a:tc>
                <a:tc>
                  <a:txBody>
                    <a:bodyPr/>
                    <a:lstStyle/>
                    <a:p>
                      <a:r>
                        <a:rPr lang="sv-SE" err="1"/>
                        <a:t>Kaftrio</a:t>
                      </a:r>
                      <a:r>
                        <a:rPr lang="sv-SE"/>
                        <a:t>, </a:t>
                      </a:r>
                      <a:r>
                        <a:rPr lang="sv-SE" err="1"/>
                        <a:t>Kalydeco</a:t>
                      </a:r>
                      <a:r>
                        <a:rPr lang="sv-SE"/>
                        <a:t> </a:t>
                      </a:r>
                    </a:p>
                  </a:txBody>
                  <a:tcPr/>
                </a:tc>
                <a:tc>
                  <a:txBody>
                    <a:bodyPr/>
                    <a:lstStyle/>
                    <a:p>
                      <a:r>
                        <a:rPr lang="sv-SE"/>
                        <a:t>+1,1Mkr </a:t>
                      </a:r>
                    </a:p>
                  </a:txBody>
                  <a:tcPr/>
                </a:tc>
                <a:tc>
                  <a:txBody>
                    <a:bodyPr/>
                    <a:lstStyle/>
                    <a:p>
                      <a:r>
                        <a:rPr lang="sv-SE"/>
                        <a:t>20 345%</a:t>
                      </a:r>
                    </a:p>
                  </a:txBody>
                  <a:tcPr/>
                </a:tc>
                <a:extLst>
                  <a:ext uri="{0D108BD9-81ED-4DB2-BD59-A6C34878D82A}">
                    <a16:rowId xmlns:a16="http://schemas.microsoft.com/office/drawing/2014/main" val="3795081359"/>
                  </a:ext>
                </a:extLst>
              </a:tr>
            </a:tbl>
          </a:graphicData>
        </a:graphic>
      </p:graphicFrame>
    </p:spTree>
    <p:extLst>
      <p:ext uri="{BB962C8B-B14F-4D97-AF65-F5344CB8AC3E}">
        <p14:creationId xmlns:p14="http://schemas.microsoft.com/office/powerpoint/2010/main" val="3440590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FBD9F1A-0E2D-4354-99C9-39E9723C81D3}"/>
              </a:ext>
            </a:extLst>
          </p:cNvPr>
          <p:cNvSpPr>
            <a:spLocks noGrp="1"/>
          </p:cNvSpPr>
          <p:nvPr>
            <p:ph type="title"/>
          </p:nvPr>
        </p:nvSpPr>
        <p:spPr/>
        <p:txBody>
          <a:bodyPr/>
          <a:lstStyle/>
          <a:p>
            <a:endParaRPr lang="sv-SE"/>
          </a:p>
        </p:txBody>
      </p:sp>
    </p:spTree>
    <p:extLst>
      <p:ext uri="{BB962C8B-B14F-4D97-AF65-F5344CB8AC3E}">
        <p14:creationId xmlns:p14="http://schemas.microsoft.com/office/powerpoint/2010/main" val="2693902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F9468B-10EF-4203-9CD2-BF5DD82059EF}"/>
              </a:ext>
            </a:extLst>
          </p:cNvPr>
          <p:cNvSpPr>
            <a:spLocks noGrp="1"/>
          </p:cNvSpPr>
          <p:nvPr>
            <p:ph type="title"/>
          </p:nvPr>
        </p:nvSpPr>
        <p:spPr/>
        <p:txBody>
          <a:bodyPr/>
          <a:lstStyle/>
          <a:p>
            <a:pPr algn="l"/>
            <a:r>
              <a:rPr lang="sv-SE"/>
              <a:t>Agera för säker vård </a:t>
            </a:r>
          </a:p>
        </p:txBody>
      </p:sp>
      <p:sp>
        <p:nvSpPr>
          <p:cNvPr id="3" name="Platshållare för text 2">
            <a:extLst>
              <a:ext uri="{FF2B5EF4-FFF2-40B4-BE49-F238E27FC236}">
                <a16:creationId xmlns:a16="http://schemas.microsoft.com/office/drawing/2014/main" id="{2358F9EF-8C9A-408F-8737-4AF9DB61594D}"/>
              </a:ext>
            </a:extLst>
          </p:cNvPr>
          <p:cNvSpPr>
            <a:spLocks noGrp="1"/>
          </p:cNvSpPr>
          <p:nvPr>
            <p:ph type="body" sz="quarter" idx="14"/>
          </p:nvPr>
        </p:nvSpPr>
        <p:spPr/>
        <p:txBody>
          <a:bodyPr/>
          <a:lstStyle/>
          <a:p>
            <a:r>
              <a:rPr lang="sv-SE"/>
              <a:t>Carina Träskvik och Monica Eriksson </a:t>
            </a:r>
          </a:p>
        </p:txBody>
      </p:sp>
      <p:sp>
        <p:nvSpPr>
          <p:cNvPr id="4" name="Platshållare för text 3">
            <a:extLst>
              <a:ext uri="{FF2B5EF4-FFF2-40B4-BE49-F238E27FC236}">
                <a16:creationId xmlns:a16="http://schemas.microsoft.com/office/drawing/2014/main" id="{1BAB3413-5AAF-44B9-9082-5D382B71C35A}"/>
              </a:ext>
            </a:extLst>
          </p:cNvPr>
          <p:cNvSpPr>
            <a:spLocks noGrp="1"/>
          </p:cNvSpPr>
          <p:nvPr>
            <p:ph type="body" sz="quarter" idx="15"/>
          </p:nvPr>
        </p:nvSpPr>
        <p:spPr>
          <a:xfrm>
            <a:off x="298868" y="5970673"/>
            <a:ext cx="10195368" cy="365126"/>
          </a:xfrm>
        </p:spPr>
        <p:txBody>
          <a:bodyPr/>
          <a:lstStyle/>
          <a:p>
            <a:r>
              <a:rPr lang="sv-SE"/>
              <a:t>Läkemedelssamordnande sjuksköterska och  Patientsäkerhetssamordnare </a:t>
            </a:r>
          </a:p>
        </p:txBody>
      </p:sp>
      <p:sp>
        <p:nvSpPr>
          <p:cNvPr id="5" name="Platshållare för text 4">
            <a:extLst>
              <a:ext uri="{FF2B5EF4-FFF2-40B4-BE49-F238E27FC236}">
                <a16:creationId xmlns:a16="http://schemas.microsoft.com/office/drawing/2014/main" id="{7361AF92-6B65-47C0-9531-65B0709AD734}"/>
              </a:ext>
            </a:extLst>
          </p:cNvPr>
          <p:cNvSpPr>
            <a:spLocks noGrp="1"/>
          </p:cNvSpPr>
          <p:nvPr>
            <p:ph type="body" sz="quarter" idx="16"/>
          </p:nvPr>
        </p:nvSpPr>
        <p:spPr>
          <a:xfrm>
            <a:off x="1261564" y="1005567"/>
            <a:ext cx="7823727" cy="365126"/>
          </a:xfrm>
        </p:spPr>
        <p:txBody>
          <a:bodyPr/>
          <a:lstStyle/>
          <a:p>
            <a:pPr algn="l"/>
            <a:r>
              <a:rPr lang="sv-SE"/>
              <a:t>Läkemedelsstämma 23 och 24 maj 2023 </a:t>
            </a:r>
          </a:p>
        </p:txBody>
      </p:sp>
    </p:spTree>
    <p:extLst>
      <p:ext uri="{BB962C8B-B14F-4D97-AF65-F5344CB8AC3E}">
        <p14:creationId xmlns:p14="http://schemas.microsoft.com/office/powerpoint/2010/main" val="2946581784"/>
      </p:ext>
    </p:extLst>
  </p:cSld>
  <p:clrMapOvr>
    <a:masterClrMapping/>
  </p:clrMapOvr>
</p:sld>
</file>

<file path=ppt/theme/theme1.xml><?xml version="1.0" encoding="utf-8"?>
<a:theme xmlns:a="http://schemas.openxmlformats.org/drawingml/2006/main" name="RJH">
  <a:themeElements>
    <a:clrScheme name="Region JH-0416">
      <a:dk1>
        <a:srgbClr val="000000"/>
      </a:dk1>
      <a:lt1>
        <a:srgbClr val="FFFFFF"/>
      </a:lt1>
      <a:dk2>
        <a:srgbClr val="A59C94"/>
      </a:dk2>
      <a:lt2>
        <a:srgbClr val="FFFFFF"/>
      </a:lt2>
      <a:accent1>
        <a:srgbClr val="97D700"/>
      </a:accent1>
      <a:accent2>
        <a:srgbClr val="E6F0F9"/>
      </a:accent2>
      <a:accent3>
        <a:srgbClr val="1C1C1C"/>
      </a:accent3>
      <a:accent4>
        <a:srgbClr val="BFB8AF"/>
      </a:accent4>
      <a:accent5>
        <a:srgbClr val="4E801F"/>
      </a:accent5>
      <a:accent6>
        <a:srgbClr val="96C0E6"/>
      </a:accent6>
      <a:hlink>
        <a:srgbClr val="000000"/>
      </a:hlink>
      <a:folHlink>
        <a:srgbClr val="7F746B"/>
      </a:folHlink>
    </a:clrScheme>
    <a:fontScheme name="RJH - Rubrik Arial Narrow -  Bröd Arial">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1"/>
          </a:solidFill>
        </a:ln>
      </a:spPr>
      <a:bodyPr rtlCol="0" anchor="ct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PT_RJH_mall_anpassade färger.pptx" id="{95C4B7E5-F834-4063-B622-10F4EB466DD8}" vid="{5504849E-FC1A-493C-ADCA-5C793ED58A5E}"/>
    </a:ext>
  </a:extLst>
</a:theme>
</file>

<file path=ppt/theme/theme2.xml><?xml version="1.0" encoding="utf-8"?>
<a:theme xmlns:a="http://schemas.openxmlformats.org/drawingml/2006/main" name="Region Jämtland Härjedalen - grundmall 1">
  <a:themeElements>
    <a:clrScheme name="1 - Region Jämtland Härjedalen">
      <a:dk1>
        <a:srgbClr val="000000"/>
      </a:dk1>
      <a:lt1>
        <a:srgbClr val="FFFFFF"/>
      </a:lt1>
      <a:dk2>
        <a:srgbClr val="ACA39A"/>
      </a:dk2>
      <a:lt2>
        <a:srgbClr val="FFFFFF"/>
      </a:lt2>
      <a:accent1>
        <a:srgbClr val="97D700"/>
      </a:accent1>
      <a:accent2>
        <a:srgbClr val="D539B5"/>
      </a:accent2>
      <a:accent3>
        <a:srgbClr val="00AEC7"/>
      </a:accent3>
      <a:accent4>
        <a:srgbClr val="84329B"/>
      </a:accent4>
      <a:accent5>
        <a:srgbClr val="64A70B"/>
      </a:accent5>
      <a:accent6>
        <a:srgbClr val="ACA39A"/>
      </a:accent6>
      <a:hlink>
        <a:srgbClr val="000000"/>
      </a:hlink>
      <a:folHlink>
        <a:srgbClr val="796E65"/>
      </a:folHlink>
    </a:clrScheme>
    <a:fontScheme name="RJH - Rubrik Arial Narrow -  Bröd Arial">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1"/>
          </a:solidFill>
        </a:ln>
      </a:spPr>
      <a:bodyPr rtlCol="0" anchor="ct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1" id="{2B4FCD84-60C7-4CD4-828A-4B73F38676EC}" vid="{303D9469-CD6E-4BA8-986A-1BE8C95A53D8}"/>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46ce3203-e79c-4b09-b0ca-be0009dadab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22E9B7AE68AFCB488C418DF6E2574F06" ma:contentTypeVersion="6" ma:contentTypeDescription="Skapa ett nytt dokument." ma:contentTypeScope="" ma:versionID="650d0f3bb367b91864e71740bae10b5a">
  <xsd:schema xmlns:xsd="http://www.w3.org/2001/XMLSchema" xmlns:xs="http://www.w3.org/2001/XMLSchema" xmlns:p="http://schemas.microsoft.com/office/2006/metadata/properties" xmlns:ns3="46ce3203-e79c-4b09-b0ca-be0009dadab2" xmlns:ns4="462477fb-d65f-42aa-a3e4-891ff25e7ddb" targetNamespace="http://schemas.microsoft.com/office/2006/metadata/properties" ma:root="true" ma:fieldsID="9ef211e3b16cb6bbbea2869dfe3ed83d" ns3:_="" ns4:_="">
    <xsd:import namespace="46ce3203-e79c-4b09-b0ca-be0009dadab2"/>
    <xsd:import namespace="462477fb-d65f-42aa-a3e4-891ff25e7ddb"/>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ce3203-e79c-4b09-b0ca-be0009dada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3"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62477fb-d65f-42aa-a3e4-891ff25e7ddb" elementFormDefault="qualified">
    <xsd:import namespace="http://schemas.microsoft.com/office/2006/documentManagement/types"/>
    <xsd:import namespace="http://schemas.microsoft.com/office/infopath/2007/PartnerControls"/>
    <xsd:element name="SharedWithUsers" ma:index="10"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at med information" ma:internalName="SharedWithDetails" ma:readOnly="true">
      <xsd:simpleType>
        <xsd:restriction base="dms:Note">
          <xsd:maxLength value="255"/>
        </xsd:restriction>
      </xsd:simpleType>
    </xsd:element>
    <xsd:element name="SharingHintHash" ma:index="12" nillable="true" ma:displayName="Delar tips,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D85DD5C-DDA7-4C9C-88C1-ACAF5A67A3DD}">
  <ds:schemaRefs>
    <ds:schemaRef ds:uri="462477fb-d65f-42aa-a3e4-891ff25e7ddb"/>
    <ds:schemaRef ds:uri="46ce3203-e79c-4b09-b0ca-be0009dadab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1350DE64-FD02-47A5-9824-CA9C59F2B5D1}">
  <ds:schemaRefs>
    <ds:schemaRef ds:uri="http://schemas.microsoft.com/sharepoint/v3/contenttype/forms"/>
  </ds:schemaRefs>
</ds:datastoreItem>
</file>

<file path=customXml/itemProps3.xml><?xml version="1.0" encoding="utf-8"?>
<ds:datastoreItem xmlns:ds="http://schemas.openxmlformats.org/officeDocument/2006/customXml" ds:itemID="{C5EC373B-F8A5-4AC9-9A3C-CBC754576A52}">
  <ds:schemaRefs>
    <ds:schemaRef ds:uri="462477fb-d65f-42aa-a3e4-891ff25e7ddb"/>
    <ds:schemaRef ds:uri="46ce3203-e79c-4b09-b0ca-be0009dadab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d3b4cf3a-ca77-4a02-aefa-f4398591468f}" enabled="0" method="" siteId="{d3b4cf3a-ca77-4a02-aefa-f4398591468f}" removed="1"/>
</clbl:labelList>
</file>

<file path=docProps/app.xml><?xml version="1.0" encoding="utf-8"?>
<Properties xmlns="http://schemas.openxmlformats.org/officeDocument/2006/extended-properties" xmlns:vt="http://schemas.openxmlformats.org/officeDocument/2006/docPropsVTypes">
  <TotalTime>0</TotalTime>
  <Words>1086</Words>
  <Application>Microsoft Office PowerPoint</Application>
  <PresentationFormat>Bredbild</PresentationFormat>
  <Paragraphs>210</Paragraphs>
  <Slides>35</Slides>
  <Notes>26</Notes>
  <HiddenSlides>0</HiddenSlides>
  <MMClips>0</MMClips>
  <ScaleCrop>false</ScaleCrop>
  <HeadingPairs>
    <vt:vector size="6" baseType="variant">
      <vt:variant>
        <vt:lpstr>Använt teckensnitt</vt:lpstr>
      </vt:variant>
      <vt:variant>
        <vt:i4>7</vt:i4>
      </vt:variant>
      <vt:variant>
        <vt:lpstr>Tema</vt:lpstr>
      </vt:variant>
      <vt:variant>
        <vt:i4>2</vt:i4>
      </vt:variant>
      <vt:variant>
        <vt:lpstr>Bildrubriker</vt:lpstr>
      </vt:variant>
      <vt:variant>
        <vt:i4>35</vt:i4>
      </vt:variant>
    </vt:vector>
  </HeadingPairs>
  <TitlesOfParts>
    <vt:vector size="44" baseType="lpstr">
      <vt:lpstr>Arial</vt:lpstr>
      <vt:lpstr>Arial Narrow</vt:lpstr>
      <vt:lpstr>Calibri</vt:lpstr>
      <vt:lpstr>Calibri Light</vt:lpstr>
      <vt:lpstr>Roboto</vt:lpstr>
      <vt:lpstr>Verdana</vt:lpstr>
      <vt:lpstr>Wingdings</vt:lpstr>
      <vt:lpstr>RJH</vt:lpstr>
      <vt:lpstr>Region Jämtland Härjedalen - grundmall 1</vt:lpstr>
      <vt:lpstr>På gång inom läkemedelsområdet</vt:lpstr>
      <vt:lpstr>Aktuella läkemedelsfrågor</vt:lpstr>
      <vt:lpstr>Aktuella läkemedelsfrågor</vt:lpstr>
      <vt:lpstr>Utmaning!</vt:lpstr>
      <vt:lpstr>Kostnadsutveckling</vt:lpstr>
      <vt:lpstr>Preparat med högst kostnad 2023-kv1</vt:lpstr>
      <vt:lpstr>Läkemedel som ökar mest kostnad i Regionen Kvartal 1 2023 jmf 2022</vt:lpstr>
      <vt:lpstr>PowerPoint-presentation</vt:lpstr>
      <vt:lpstr>Agera för säker vård </vt:lpstr>
      <vt:lpstr>Agera för säker vård är en Nationell handlingsplan för ökad patientsäkerhet i hälso- och sjukvården 2020-2024</vt:lpstr>
      <vt:lpstr>PowerPoint-presentation</vt:lpstr>
      <vt:lpstr>PowerPoint-presentation</vt:lpstr>
      <vt:lpstr>PowerPoint-presentation</vt:lpstr>
      <vt:lpstr>Exempel – läkemedelsrelaterade fel</vt:lpstr>
      <vt:lpstr>PowerPoint-presentation</vt:lpstr>
      <vt:lpstr>”Kuddinformation”</vt:lpstr>
      <vt:lpstr>Klagomålshantering</vt:lpstr>
      <vt:lpstr>PowerPoint-presentation</vt:lpstr>
      <vt:lpstr>Goda exempel</vt:lpstr>
      <vt:lpstr>            Vårdens övergångar</vt:lpstr>
      <vt:lpstr>Markörbaserad journalgranskning inom hemsjukvård</vt:lpstr>
      <vt:lpstr>Vårdskada- läkemedelsrelaterad skada (somatisk slutenvård)</vt:lpstr>
      <vt:lpstr>Undvikbara vårdskador 2013-2021(somatisk slutenvård)</vt:lpstr>
      <vt:lpstr>PowerPoint-presentation</vt:lpstr>
      <vt:lpstr>Standardiserade bedömningsmetoder för att identifiera symtom som kan ha samband med patientens läkemedelsbehandling</vt:lpstr>
      <vt:lpstr>PowerPoint-presentation</vt:lpstr>
      <vt:lpstr>      Vad har IVO sett 2022? </vt:lpstr>
      <vt:lpstr>PowerPoint-presentation</vt:lpstr>
      <vt:lpstr>Uppföljning av patientsäkerheten genom insamling och sammanställning av  data från flera källor</vt:lpstr>
      <vt:lpstr>Äldre läkemedelsanvändning- indikatorer</vt:lpstr>
      <vt:lpstr>Ett mål i verksamhetsplan hälso- och sjukvårdsnämnden 2023</vt:lpstr>
      <vt:lpstr>PowerPoint-presentation</vt:lpstr>
      <vt:lpstr>      Vad har IVO sett 2022?</vt:lpstr>
      <vt:lpstr>Kompetensportalen </vt:lpstr>
      <vt:lpstr>Dina favoriter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Agera för säker vård</dc:title>
  <dc:creator>Monica Eriksson</dc:creator>
  <cp:lastModifiedBy>Carina Träskvik</cp:lastModifiedBy>
  <cp:revision>12</cp:revision>
  <cp:lastPrinted>2023-05-15T14:30:41Z</cp:lastPrinted>
  <dcterms:created xsi:type="dcterms:W3CDTF">2023-05-15T12:18:46Z</dcterms:created>
  <dcterms:modified xsi:type="dcterms:W3CDTF">2023-06-12T10:52:34Z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0x01010022E9B7AE68AFCB488C418DF6E2574F06</vt:lpwstr>
  </property>
</Properties>
</file>